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4"/>
  </p:handoutMasterIdLst>
  <p:sldIdLst>
    <p:sldId id="257" r:id="rId2"/>
    <p:sldId id="258" r:id="rId3"/>
    <p:sldId id="287" r:id="rId4"/>
    <p:sldId id="267" r:id="rId5"/>
    <p:sldId id="275" r:id="rId6"/>
    <p:sldId id="285" r:id="rId7"/>
    <p:sldId id="299" r:id="rId8"/>
    <p:sldId id="266" r:id="rId9"/>
    <p:sldId id="291" r:id="rId10"/>
    <p:sldId id="295" r:id="rId11"/>
    <p:sldId id="303" r:id="rId12"/>
    <p:sldId id="288" r:id="rId13"/>
    <p:sldId id="259" r:id="rId14"/>
    <p:sldId id="305" r:id="rId15"/>
    <p:sldId id="323" r:id="rId16"/>
    <p:sldId id="335" r:id="rId17"/>
    <p:sldId id="317" r:id="rId18"/>
    <p:sldId id="306" r:id="rId19"/>
    <p:sldId id="319" r:id="rId20"/>
    <p:sldId id="329" r:id="rId21"/>
    <p:sldId id="328" r:id="rId22"/>
    <p:sldId id="307" r:id="rId23"/>
    <p:sldId id="334" r:id="rId24"/>
    <p:sldId id="304" r:id="rId25"/>
    <p:sldId id="336" r:id="rId26"/>
    <p:sldId id="343" r:id="rId27"/>
    <p:sldId id="344" r:id="rId28"/>
    <p:sldId id="339" r:id="rId29"/>
    <p:sldId id="338" r:id="rId30"/>
    <p:sldId id="345" r:id="rId31"/>
    <p:sldId id="348" r:id="rId32"/>
    <p:sldId id="35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8EE1"/>
    <a:srgbClr val="666666"/>
    <a:srgbClr val="9D81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snapToGrid="0">
      <p:cViewPr varScale="1">
        <p:scale>
          <a:sx n="69" d="100"/>
          <a:sy n="69" d="100"/>
        </p:scale>
        <p:origin x="780" y="60"/>
      </p:cViewPr>
      <p:guideLst/>
    </p:cSldViewPr>
  </p:slideViewPr>
  <p:notesTextViewPr>
    <p:cViewPr>
      <p:scale>
        <a:sx n="3" d="2"/>
        <a:sy n="3" d="2"/>
      </p:scale>
      <p:origin x="0" y="0"/>
    </p:cViewPr>
  </p:notesTextViewPr>
  <p:notesViewPr>
    <p:cSldViewPr snapToGrid="0" showGuides="1">
      <p:cViewPr varScale="1">
        <p:scale>
          <a:sx n="97" d="100"/>
          <a:sy n="97" d="100"/>
        </p:scale>
        <p:origin x="420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708B10-9810-A73B-DCF4-C82D5579F6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G"/>
          </a:p>
        </p:txBody>
      </p:sp>
      <p:sp>
        <p:nvSpPr>
          <p:cNvPr id="3" name="Date Placeholder 2">
            <a:extLst>
              <a:ext uri="{FF2B5EF4-FFF2-40B4-BE49-F238E27FC236}">
                <a16:creationId xmlns:a16="http://schemas.microsoft.com/office/drawing/2014/main" id="{726B303A-2022-6040-378F-C4FF8DC9E53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F040BC-EED6-504B-9234-F9471F9828F8}" type="datetimeFigureOut">
              <a:rPr lang="en-EG" smtClean="0"/>
              <a:t>08/08/2024</a:t>
            </a:fld>
            <a:endParaRPr lang="en-EG"/>
          </a:p>
        </p:txBody>
      </p:sp>
      <p:sp>
        <p:nvSpPr>
          <p:cNvPr id="4" name="Footer Placeholder 3">
            <a:extLst>
              <a:ext uri="{FF2B5EF4-FFF2-40B4-BE49-F238E27FC236}">
                <a16:creationId xmlns:a16="http://schemas.microsoft.com/office/drawing/2014/main" id="{127A4156-C00E-E4AA-39B8-182B5215F8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EG"/>
          </a:p>
        </p:txBody>
      </p:sp>
      <p:sp>
        <p:nvSpPr>
          <p:cNvPr id="5" name="Slide Number Placeholder 4">
            <a:extLst>
              <a:ext uri="{FF2B5EF4-FFF2-40B4-BE49-F238E27FC236}">
                <a16:creationId xmlns:a16="http://schemas.microsoft.com/office/drawing/2014/main" id="{6CF69860-1339-7416-635C-1B56631A00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64F657-3260-5E4B-B48C-F3626CC23EAD}" type="slidenum">
              <a:rPr lang="en-EG" smtClean="0"/>
              <a:t>‹#›</a:t>
            </a:fld>
            <a:endParaRPr lang="en-EG"/>
          </a:p>
        </p:txBody>
      </p:sp>
    </p:spTree>
    <p:extLst>
      <p:ext uri="{BB962C8B-B14F-4D97-AF65-F5344CB8AC3E}">
        <p14:creationId xmlns:p14="http://schemas.microsoft.com/office/powerpoint/2010/main" val="33234199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Tree>
    <p:extLst>
      <p:ext uri="{BB962C8B-B14F-4D97-AF65-F5344CB8AC3E}">
        <p14:creationId xmlns:p14="http://schemas.microsoft.com/office/powerpoint/2010/main" val="3131156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A5238-0B13-47E9-528E-A9571D3211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877B3E-9045-0891-34C0-F86996A90F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61A0B9-14DE-EB4E-D9DD-D7E26157D2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BA7EC-73C5-6E3E-B4B9-A082324C86B0}"/>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6" name="Footer Placeholder 5">
            <a:extLst>
              <a:ext uri="{FF2B5EF4-FFF2-40B4-BE49-F238E27FC236}">
                <a16:creationId xmlns:a16="http://schemas.microsoft.com/office/drawing/2014/main" id="{AE03EE65-B665-2F85-C6CE-67E933CF2C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43AAA-4977-CF03-79A7-723BFF78BE2B}"/>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542701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B0E5D-4A14-054D-49D7-C6007C0A87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2C07B4-EA79-2D69-6646-E0CB4A1714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E1FE7E-60AA-FB17-29A8-0BCEB36599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53FD1-3BD6-3AC4-1571-369BE351D2FC}"/>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6" name="Footer Placeholder 5">
            <a:extLst>
              <a:ext uri="{FF2B5EF4-FFF2-40B4-BE49-F238E27FC236}">
                <a16:creationId xmlns:a16="http://schemas.microsoft.com/office/drawing/2014/main" id="{71F4248E-6A0D-5A25-0FBC-A62A5255AB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EA4562-40B3-2FF6-BD30-C3CC99183AF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2330108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D0B3-46C9-6134-A7B2-1F31C6BED6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769C73-B780-65C1-9678-89FFEF3DE9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BFDFA7-96C8-2AE1-9E03-9B683D47D5BD}"/>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5" name="Footer Placeholder 4">
            <a:extLst>
              <a:ext uri="{FF2B5EF4-FFF2-40B4-BE49-F238E27FC236}">
                <a16:creationId xmlns:a16="http://schemas.microsoft.com/office/drawing/2014/main" id="{0EE3B1A3-3B2A-9B79-8F5C-3C49D15A1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D13D8E-9A29-07FC-1DA1-3EA5F276E3F9}"/>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76339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E396F0-8656-520E-05F8-95CC3F1582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F2B486-F9A6-D405-F203-3DBFCD7A51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7DEE4A-B69E-DD19-AB5F-56FE6C6AE349}"/>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5" name="Footer Placeholder 4">
            <a:extLst>
              <a:ext uri="{FF2B5EF4-FFF2-40B4-BE49-F238E27FC236}">
                <a16:creationId xmlns:a16="http://schemas.microsoft.com/office/drawing/2014/main" id="{0C76AE43-E1AB-5CC8-FC25-F5542F6ABD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D24515-ABF6-881B-CC51-605A3920FE3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12365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8" cy="6857999"/>
          </a:xfrm>
          <a:prstGeom prst="rect">
            <a:avLst/>
          </a:prstGeom>
        </p:spPr>
      </p:pic>
    </p:spTree>
    <p:extLst>
      <p:ext uri="{BB962C8B-B14F-4D97-AF65-F5344CB8AC3E}">
        <p14:creationId xmlns:p14="http://schemas.microsoft.com/office/powerpoint/2010/main" val="8827774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F87F6-0834-663C-0308-14B0247A1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62C5E-2B15-E5EE-58D9-2914178B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4990A2-A568-3A28-928B-2242AFBFC111}"/>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5" name="Footer Placeholder 4">
            <a:extLst>
              <a:ext uri="{FF2B5EF4-FFF2-40B4-BE49-F238E27FC236}">
                <a16:creationId xmlns:a16="http://schemas.microsoft.com/office/drawing/2014/main" id="{A182CD9E-D763-EF2F-BF5D-B9D3C190A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4D139-2042-05B4-F424-5A36145B500E}"/>
              </a:ext>
            </a:extLst>
          </p:cNvPr>
          <p:cNvSpPr>
            <a:spLocks noGrp="1"/>
          </p:cNvSpPr>
          <p:nvPr>
            <p:ph type="sldNum" sz="quarter" idx="12"/>
          </p:nvPr>
        </p:nvSpPr>
        <p:spPr/>
        <p:txBody>
          <a:bodyPr/>
          <a:lstStyle/>
          <a:p>
            <a:fld id="{71176416-4836-4E9C-AB29-E1C25D2BC26D}" type="slidenum">
              <a:rPr lang="en-US" smtClean="0"/>
              <a:t>‹#›</a:t>
            </a:fld>
            <a:endParaRPr lang="en-US"/>
          </a:p>
        </p:txBody>
      </p:sp>
      <p:pic>
        <p:nvPicPr>
          <p:cNvPr id="8" name="Picture 7">
            <a:extLst>
              <a:ext uri="{FF2B5EF4-FFF2-40B4-BE49-F238E27FC236}">
                <a16:creationId xmlns:a16="http://schemas.microsoft.com/office/drawing/2014/main" id="{C3707DB7-FAF1-B65E-A0F6-C1961D3664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Tree>
    <p:extLst>
      <p:ext uri="{BB962C8B-B14F-4D97-AF65-F5344CB8AC3E}">
        <p14:creationId xmlns:p14="http://schemas.microsoft.com/office/powerpoint/2010/main" val="25253367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CEA9F-C955-FCA5-83BE-84EDBC96E0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4C9863-DA14-9461-315F-6B0D241188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E49B4-E22D-24A1-5AA2-09A5405BB73A}"/>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5" name="Footer Placeholder 4">
            <a:extLst>
              <a:ext uri="{FF2B5EF4-FFF2-40B4-BE49-F238E27FC236}">
                <a16:creationId xmlns:a16="http://schemas.microsoft.com/office/drawing/2014/main" id="{EC6D9992-3F0E-74F5-96D7-9F641B65F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34452F-D7ED-3281-C922-E50FDB069C2A}"/>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4102430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268B0-98C2-7F5B-31EA-39571929E0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F48357-A559-32E0-29AF-0B1304F107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4ED644-3C59-49AB-0E14-5A7C67AFEEE3}"/>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5" name="Footer Placeholder 4">
            <a:extLst>
              <a:ext uri="{FF2B5EF4-FFF2-40B4-BE49-F238E27FC236}">
                <a16:creationId xmlns:a16="http://schemas.microsoft.com/office/drawing/2014/main" id="{AD062C9F-24CE-42A9-6969-9D3C44B064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8A216-65E1-31AE-E174-0C94D4E5BF17}"/>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99343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27C38-D1AC-2523-32D0-5436DA5909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259625-F434-A2C6-1264-82286B2F82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6A701C-624A-4ABB-3968-269110BCC1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FA99DB-9B53-B10C-B146-83DF2A32B14B}"/>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6" name="Footer Placeholder 5">
            <a:extLst>
              <a:ext uri="{FF2B5EF4-FFF2-40B4-BE49-F238E27FC236}">
                <a16:creationId xmlns:a16="http://schemas.microsoft.com/office/drawing/2014/main" id="{5D5BF146-D9E1-A793-1257-9EBFFEC12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43E577-3254-140D-A386-0046A8213A25}"/>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48599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A2802-7B4B-D010-955C-4A7F8C4278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E4F7CA-A6E7-2164-10C4-FC8E924EB3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3FB963-FDB1-CBF0-6BF0-96CA6A3F1C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97A042-9BC6-BEA6-5C2F-865E6711D7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A32608-F1C5-0418-BB8C-1FA4E7AA2F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08FEAA-ECD7-8157-82EB-7FF9D897E6E4}"/>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8" name="Footer Placeholder 7">
            <a:extLst>
              <a:ext uri="{FF2B5EF4-FFF2-40B4-BE49-F238E27FC236}">
                <a16:creationId xmlns:a16="http://schemas.microsoft.com/office/drawing/2014/main" id="{EF962AF3-50CC-52C8-FE4D-B9B378D0BD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4A129D-3C71-2E03-4C5E-98E18BF80D4C}"/>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962483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EA16B-8B19-A7AF-4C27-9BE00A0AC3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AA6A8C-47D3-2E5F-734D-59E8849BE40E}"/>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4" name="Footer Placeholder 3">
            <a:extLst>
              <a:ext uri="{FF2B5EF4-FFF2-40B4-BE49-F238E27FC236}">
                <a16:creationId xmlns:a16="http://schemas.microsoft.com/office/drawing/2014/main" id="{486DF92B-9152-1BAB-4533-F8EF5E137C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377BB9-E878-C0BF-A754-0D7A2AEFEA2F}"/>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1444070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F03289-6AB7-0697-2098-C76EC89ACAA7}"/>
              </a:ext>
            </a:extLst>
          </p:cNvPr>
          <p:cNvSpPr>
            <a:spLocks noGrp="1"/>
          </p:cNvSpPr>
          <p:nvPr>
            <p:ph type="dt" sz="half" idx="10"/>
          </p:nvPr>
        </p:nvSpPr>
        <p:spPr/>
        <p:txBody>
          <a:bodyPr/>
          <a:lstStyle/>
          <a:p>
            <a:fld id="{96C937CD-13AD-4D9B-BADE-B0F18DD5D426}" type="datetimeFigureOut">
              <a:rPr lang="en-US" smtClean="0"/>
              <a:t>8/8/2024</a:t>
            </a:fld>
            <a:endParaRPr lang="en-US"/>
          </a:p>
        </p:txBody>
      </p:sp>
      <p:sp>
        <p:nvSpPr>
          <p:cNvPr id="3" name="Footer Placeholder 2">
            <a:extLst>
              <a:ext uri="{FF2B5EF4-FFF2-40B4-BE49-F238E27FC236}">
                <a16:creationId xmlns:a16="http://schemas.microsoft.com/office/drawing/2014/main" id="{C64C2BE5-7EAF-DFA2-2127-851E28D850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4B8D3A-8EAC-E3D5-1C3C-A8B95B850D67}"/>
              </a:ext>
            </a:extLst>
          </p:cNvPr>
          <p:cNvSpPr>
            <a:spLocks noGrp="1"/>
          </p:cNvSpPr>
          <p:nvPr>
            <p:ph type="sldNum" sz="quarter" idx="12"/>
          </p:nvPr>
        </p:nvSpPr>
        <p:spPr/>
        <p:txBody>
          <a:bodyPr/>
          <a:lstStyle/>
          <a:p>
            <a:fld id="{71176416-4836-4E9C-AB29-E1C25D2BC26D}" type="slidenum">
              <a:rPr lang="en-US" smtClean="0"/>
              <a:t>‹#›</a:t>
            </a:fld>
            <a:endParaRPr lang="en-US"/>
          </a:p>
        </p:txBody>
      </p:sp>
    </p:spTree>
    <p:extLst>
      <p:ext uri="{BB962C8B-B14F-4D97-AF65-F5344CB8AC3E}">
        <p14:creationId xmlns:p14="http://schemas.microsoft.com/office/powerpoint/2010/main" val="3296836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41E039-8860-AD15-4FC8-77BA6B0E2B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50E77E-4D41-F19F-2923-D1D91FA8D8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22DF9-A999-72F8-C57B-1D88BD8AD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937CD-13AD-4D9B-BADE-B0F18DD5D426}" type="datetimeFigureOut">
              <a:rPr lang="en-US" smtClean="0"/>
              <a:t>8/8/2024</a:t>
            </a:fld>
            <a:endParaRPr lang="en-US"/>
          </a:p>
        </p:txBody>
      </p:sp>
      <p:sp>
        <p:nvSpPr>
          <p:cNvPr id="5" name="Footer Placeholder 4">
            <a:extLst>
              <a:ext uri="{FF2B5EF4-FFF2-40B4-BE49-F238E27FC236}">
                <a16:creationId xmlns:a16="http://schemas.microsoft.com/office/drawing/2014/main" id="{BE3AEEA9-647D-2E1F-26CB-9506E3202E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F94582-E74C-8E5C-2B71-1D7F9BDD4F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76416-4836-4E9C-AB29-E1C25D2BC26D}" type="slidenum">
              <a:rPr lang="en-US" smtClean="0"/>
              <a:t>‹#›</a:t>
            </a:fld>
            <a:endParaRPr lang="en-US"/>
          </a:p>
        </p:txBody>
      </p:sp>
    </p:spTree>
    <p:extLst>
      <p:ext uri="{BB962C8B-B14F-4D97-AF65-F5344CB8AC3E}">
        <p14:creationId xmlns:p14="http://schemas.microsoft.com/office/powerpoint/2010/main" val="1613308530"/>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TeUX6fsI7MwBY99t2iJ-5kcpirYqv5Bg"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ZuHCUr6vlnibvOSltLKQMhB02EK0Hq0-"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DV6fj6_C-U0OCUkvzx2G7N4ejqXi0M_A"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IeFpSddHLhQV0bJnRcTq0XQYqx8ubYd"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iDZYn3GfaXi_lnr6NWrZhkJTqnyX7ArA"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ioqlwbt4fpaWDcNidYduPgptnhzFfjV1"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4thQahmJZm-MOjgFPnIxMlU4XuiT1ckL"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gl20hVr8QKR_E7u5I-iSNNbxWr8rLORt"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3c9GGxTDg_yX3TVYcziwz7GRofq-1fC_"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q9_tVBEdIV_7_J2A1tsGBHvBGIk9wy4h"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h0ke6JIJXnofMSFOFT9mXUY5ajpM2wiO"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aOljCFPuvaP0fx7IiNux4GjdtUvIxXOB"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j6UzEjwrGWQgXmD6pqTI90v5aIaCiKr7"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gcmLAm-7DCqCubDKLZd_lGaTov9JZ2b2"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WeebY-qLu5SPWLBfC1MSlwjGcc1fjysF"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WeebY-qLu5SPWLBfC1MSlwjGcc1fjysF"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DQ75CUgn791ax1_YZmY0UPIo0cMfKP87"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ubql3RwaRRVTI629z7I6eleTHwQi1puj"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3jzjoSFaLREOpRcND0Ev0xvK9wM9Mazz"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drive.google.com/file/d/1UQ7tEz6ulX09THW2qe9wWHossqrt_j6Z/view?usp=sharing" TargetMode="External"/><Relationship Id="rId2" Type="http://schemas.openxmlformats.org/officeDocument/2006/relationships/hyperlink" Target="https://docs.google.com/presentation/d/1o41IVW5wmJ9pJXyEmlvzmvRT-nslgQ1h/edit?usp=sharing&amp;ouid=110851833844510400118&amp;rtpof=true&amp;sd=true" TargetMode="External"/><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file/d/1UQ7tEz6ulX09THW2qe9wWHossqrt_j6Z/view?usp=sharing" TargetMode="External"/><Relationship Id="rId1" Type="http://schemas.openxmlformats.org/officeDocument/2006/relationships/slideLayout" Target="../slideLayouts/slideLayout3.xml"/><Relationship Id="rId5" Type="http://schemas.openxmlformats.org/officeDocument/2006/relationships/hyperlink" Target="mailto:nisrine559@gmail.com" TargetMode="Externa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lZQ7VVRz8-IU4irCkWk0LWjQHpqR3Ysq"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ynfV-PC8bhef0I4Y3Y4RL6_AfEAmMdbO"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U0AK6nOHfTLfDS0qfsZDCw-l92NZt_z4"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qmi2BN1Cfy17IlhhY7bAlyX4sZjJ8nlb"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suC6YDih0SvYlKPPDEGt4_NO5WKgww0W"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rive.google.com/open?id=1LexRiSotG7MNSLVsydHEh9_VbODiW7cD" TargetMode="External"/><Relationship Id="rId1" Type="http://schemas.openxmlformats.org/officeDocument/2006/relationships/slideLayout" Target="../slideLayouts/slideLayout3.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850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err="1">
                <a:solidFill>
                  <a:srgbClr val="8E8EE1"/>
                </a:solidFill>
                <a:latin typeface="DIN Next LT Arabic" panose="020B0503020203050203" pitchFamily="34" charset="-78"/>
                <a:cs typeface="DIN Next LT Arabic" panose="020B0503020203050203" pitchFamily="34" charset="-78"/>
              </a:rPr>
              <a:t>SparkX</a:t>
            </a:r>
            <a:r>
              <a:rPr lang="en-US" b="1" dirty="0">
                <a:solidFill>
                  <a:srgbClr val="8E8EE1"/>
                </a:solidFill>
                <a:latin typeface="DIN Next LT Arabic" panose="020B0503020203050203" pitchFamily="34" charset="-78"/>
                <a:cs typeface="DIN Next LT Arabic" panose="020B0503020203050203" pitchFamily="34" charset="-78"/>
              </a:rPr>
              <a:t> </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684839" y="1958802"/>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684839" y="5107958"/>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173640919"/>
              </p:ext>
            </p:extLst>
          </p:nvPr>
        </p:nvGraphicFramePr>
        <p:xfrm>
          <a:off x="7684839" y="2528210"/>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AHMED RAHIM</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ahmedsayyed2607@gmail.com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738664"/>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 Driven Digital Government</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we empower every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traveller</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through Dubai International (DXB), irrespective of their ability to read or write, and in any language, to voice their comments, suggestions and complaints about?</a:t>
            </a:r>
          </a:p>
        </p:txBody>
      </p:sp>
      <p:sp>
        <p:nvSpPr>
          <p:cNvPr id="8" name="TextBox 7">
            <a:extLst>
              <a:ext uri="{FF2B5EF4-FFF2-40B4-BE49-F238E27FC236}">
                <a16:creationId xmlns:a16="http://schemas.microsoft.com/office/drawing/2014/main" id="{544EA191-CE26-3059-15E1-7775015C83BC}"/>
              </a:ext>
            </a:extLst>
          </p:cNvPr>
          <p:cNvSpPr txBox="1"/>
          <p:nvPr/>
        </p:nvSpPr>
        <p:spPr>
          <a:xfrm>
            <a:off x="396916" y="2386426"/>
            <a:ext cx="7287923" cy="3231654"/>
          </a:xfrm>
          <a:prstGeom prst="rect">
            <a:avLst/>
          </a:prstGeom>
          <a:noFill/>
        </p:spPr>
        <p:txBody>
          <a:bodyPr wrap="square">
            <a:spAutoFit/>
          </a:bodyPr>
          <a:lstStyle/>
          <a:p>
            <a:r>
              <a:rPr lang="en-US" sz="1200" dirty="0" err="1"/>
              <a:t>SparkX</a:t>
            </a:r>
            <a:r>
              <a:rPr lang="en-US" sz="1200" dirty="0"/>
              <a:t>: Transforming Government Services with Synergy</a:t>
            </a:r>
          </a:p>
          <a:p>
            <a:r>
              <a:rPr lang="en-US" sz="1200" dirty="0"/>
              <a:t>Idea: We propose "</a:t>
            </a:r>
            <a:r>
              <a:rPr lang="en-US" sz="1200" dirty="0" err="1"/>
              <a:t>SparkX</a:t>
            </a:r>
            <a:r>
              <a:rPr lang="en-US" sz="1200" dirty="0"/>
              <a:t>," an AI-powered chatbot that merges Internet of Things (IoT) sensors, blockchain technology, and advanced data analyzing models to revolutionize government service delivery.</a:t>
            </a:r>
            <a:r>
              <a:rPr lang="ar-EG" sz="1200" dirty="0"/>
              <a:t> </a:t>
            </a:r>
          </a:p>
          <a:p>
            <a:r>
              <a:rPr lang="en-US" sz="1200" dirty="0"/>
              <a:t>The proposition aims to provide:</a:t>
            </a:r>
          </a:p>
          <a:p>
            <a:endParaRPr lang="en-US" sz="1200" dirty="0"/>
          </a:p>
          <a:p>
            <a:r>
              <a:rPr lang="en-US" sz="1200" dirty="0"/>
              <a:t>Personalized Experience: </a:t>
            </a:r>
            <a:r>
              <a:rPr lang="en-US" sz="1200" dirty="0" err="1"/>
              <a:t>SparkX</a:t>
            </a:r>
            <a:r>
              <a:rPr lang="en-US" sz="1200" dirty="0"/>
              <a:t> utilizes AI to understand user needs and preferences, using data analyzing models to recommend personalized services and solutions.</a:t>
            </a:r>
          </a:p>
          <a:p>
            <a:r>
              <a:rPr lang="en-US" sz="1200" dirty="0"/>
              <a:t>Secure and Transparent: Blockchain ensures secure data storage and transactions, fostering trust.</a:t>
            </a:r>
          </a:p>
          <a:p>
            <a:r>
              <a:rPr lang="en-US" sz="1200" dirty="0"/>
              <a:t>Enhanced User Support: Advanced data analyzing models identify user challenges and provide active support, helping their needs and guiding users through complex processes.</a:t>
            </a:r>
          </a:p>
          <a:p>
            <a:r>
              <a:rPr lang="en-US" sz="1200" dirty="0"/>
              <a:t>Synergy in Action: This innovative solution combines the strengths of various technologies:</a:t>
            </a:r>
          </a:p>
          <a:p>
            <a:endParaRPr lang="en-US" sz="1200" dirty="0"/>
          </a:p>
          <a:p>
            <a:r>
              <a:rPr lang="en-US" sz="1200" dirty="0"/>
              <a:t>IoT sensors collect real-time data, providing awareness for personalized service and data analysis.</a:t>
            </a:r>
          </a:p>
          <a:p>
            <a:r>
              <a:rPr lang="en-US" sz="1200" dirty="0"/>
              <a:t>Blockchain secures data exchange and transactions, eliminating bureaucratic problems.</a:t>
            </a:r>
          </a:p>
          <a:p>
            <a:r>
              <a:rPr lang="en-US" sz="1200" dirty="0"/>
              <a:t>Advanced data analyzing models extract points from various data sources, enabling personalized support, active guidance, and optimized service delivery.</a:t>
            </a:r>
          </a:p>
        </p:txBody>
      </p:sp>
      <p:sp>
        <p:nvSpPr>
          <p:cNvPr id="7" name="Title 1">
            <a:extLst>
              <a:ext uri="{FF2B5EF4-FFF2-40B4-BE49-F238E27FC236}">
                <a16:creationId xmlns:a16="http://schemas.microsoft.com/office/drawing/2014/main" id="{C30FEE45-87EE-3C53-9CCD-48EDCFA9F98E}"/>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RISING STARS TRACK</a:t>
            </a:r>
          </a:p>
        </p:txBody>
      </p:sp>
    </p:spTree>
    <p:extLst>
      <p:ext uri="{BB962C8B-B14F-4D97-AF65-F5344CB8AC3E}">
        <p14:creationId xmlns:p14="http://schemas.microsoft.com/office/powerpoint/2010/main" val="852101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Al </a:t>
            </a:r>
            <a:r>
              <a:rPr lang="en-US" b="1" dirty="0" err="1">
                <a:solidFill>
                  <a:srgbClr val="8E8EE1"/>
                </a:solidFill>
                <a:latin typeface="DIN Next LT Arabic" panose="020B0503020203050203" pitchFamily="34" charset="-78"/>
                <a:cs typeface="DIN Next LT Arabic" panose="020B0503020203050203" pitchFamily="34" charset="-78"/>
              </a:rPr>
              <a:t>Thameed</a:t>
            </a:r>
            <a:r>
              <a:rPr lang="en-US" b="1" dirty="0">
                <a:solidFill>
                  <a:srgbClr val="8E8EE1"/>
                </a:solidFill>
                <a:latin typeface="DIN Next LT Arabic" panose="020B0503020203050203" pitchFamily="34" charset="-78"/>
                <a:cs typeface="DIN Next LT Arabic" panose="020B0503020203050203" pitchFamily="34" charset="-78"/>
              </a:rPr>
              <a:t> Creative</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657766"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657766" y="5095872"/>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645911219"/>
              </p:ext>
            </p:extLst>
          </p:nvPr>
        </p:nvGraphicFramePr>
        <p:xfrm>
          <a:off x="7697478" y="2586681"/>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EMAN ALKETBI</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alr7al66@gmail.com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738664"/>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 Driven Digital Government</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mosques and facilities of religious endowments be developed to become environmentally friendly and more sustainable?</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6" y="2513924"/>
            <a:ext cx="7245792" cy="830997"/>
          </a:xfrm>
          <a:prstGeom prst="rect">
            <a:avLst/>
          </a:prstGeom>
          <a:noFill/>
        </p:spPr>
        <p:txBody>
          <a:bodyPr wrap="square">
            <a:spAutoFit/>
          </a:bodyPr>
          <a:lstStyle/>
          <a:p>
            <a:r>
              <a:rPr lang="en-US" sz="1200" dirty="0"/>
              <a:t>An application that empowers the management of the mosques in the UAE in monitoring and controlling systems in the mosques by logging in and selecting the name of the intended mosque for supervision. The application give access to control the systems in the selected mosque including lighting, water, automatic gates as well as cameras in case of emergencies or undesirables' incidents. </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RISING STARS TRACK</a:t>
            </a:r>
          </a:p>
        </p:txBody>
      </p:sp>
    </p:spTree>
    <p:extLst>
      <p:ext uri="{BB962C8B-B14F-4D97-AF65-F5344CB8AC3E}">
        <p14:creationId xmlns:p14="http://schemas.microsoft.com/office/powerpoint/2010/main" val="4272351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err="1">
                <a:solidFill>
                  <a:srgbClr val="8E8EE1"/>
                </a:solidFill>
                <a:latin typeface="DIN Next LT Arabic" panose="020B0503020203050203" pitchFamily="34" charset="-78"/>
                <a:cs typeface="DIN Next LT Arabic" panose="020B0503020203050203" pitchFamily="34" charset="-78"/>
              </a:rPr>
              <a:t>Alhudaiba's</a:t>
            </a:r>
            <a:r>
              <a:rPr lang="en-US" b="1" dirty="0">
                <a:solidFill>
                  <a:srgbClr val="8E8EE1"/>
                </a:solidFill>
                <a:latin typeface="DIN Next LT Arabic" panose="020B0503020203050203" pitchFamily="34" charset="-78"/>
                <a:cs typeface="DIN Next LT Arabic" panose="020B0503020203050203" pitchFamily="34" charset="-78"/>
              </a:rPr>
              <a:t> Innovators </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703771" y="5112662"/>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679668212"/>
              </p:ext>
            </p:extLst>
          </p:nvPr>
        </p:nvGraphicFramePr>
        <p:xfrm>
          <a:off x="7703771" y="2468089"/>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AMAL YOUSSEF</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amalmy91@gmail.com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95410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9" y="125660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games specifically designed for individuals with disabilities in the age group of 6-18 be developed using Virtual Reality (VR), Augmented Reality (AR), or Mixed Reality (MR) technology?</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68089"/>
            <a:ext cx="6928827" cy="1200329"/>
          </a:xfrm>
          <a:prstGeom prst="rect">
            <a:avLst/>
          </a:prstGeom>
          <a:noFill/>
        </p:spPr>
        <p:txBody>
          <a:bodyPr wrap="square">
            <a:spAutoFit/>
          </a:bodyPr>
          <a:lstStyle/>
          <a:p>
            <a:r>
              <a:rPr lang="en-US" sz="1200" dirty="0"/>
              <a:t>Our goal is to use MR technology to create inclusive and accessible games for people with HEARING &amp; VISUAL disabilities or impairments ages 6 to 18. The games will have programmable controls and a variety of genres to accommodate players with varying needs and abilities through collaboration with specialists and people with hearing &amp; visual impairments. The games will continue to be helpful and enjoyable as long as feedback and continuous development are provided, enabling people with disabilities to connect, play, and learn.</a:t>
            </a:r>
          </a:p>
        </p:txBody>
      </p:sp>
      <p:sp>
        <p:nvSpPr>
          <p:cNvPr id="7" name="Title 1">
            <a:extLst>
              <a:ext uri="{FF2B5EF4-FFF2-40B4-BE49-F238E27FC236}">
                <a16:creationId xmlns:a16="http://schemas.microsoft.com/office/drawing/2014/main" id="{3421DD23-EFFF-60E8-9D34-364DE5B867EE}"/>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RISING STARS TRACK</a:t>
            </a:r>
          </a:p>
        </p:txBody>
      </p:sp>
    </p:spTree>
    <p:extLst>
      <p:ext uri="{BB962C8B-B14F-4D97-AF65-F5344CB8AC3E}">
        <p14:creationId xmlns:p14="http://schemas.microsoft.com/office/powerpoint/2010/main" val="341948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545205" y="2107001"/>
            <a:ext cx="5251913" cy="1784194"/>
          </a:xfrm>
        </p:spPr>
        <p:txBody>
          <a:bodyPr>
            <a:normAutofit/>
          </a:bodyPr>
          <a:lstStyle/>
          <a:p>
            <a:pPr algn="l"/>
            <a:r>
              <a:rPr lang="en-US" sz="4800" b="1" dirty="0">
                <a:solidFill>
                  <a:schemeClr val="bg1"/>
                </a:solidFill>
              </a:rPr>
              <a:t>Pioneers</a:t>
            </a:r>
            <a:br>
              <a:rPr lang="en-US" sz="4800" b="1" dirty="0">
                <a:solidFill>
                  <a:schemeClr val="bg1"/>
                </a:solidFill>
              </a:rPr>
            </a:br>
            <a:r>
              <a:rPr lang="en-US" sz="4800" b="1" dirty="0">
                <a:solidFill>
                  <a:schemeClr val="bg1"/>
                </a:solidFill>
              </a:rPr>
              <a:t>Track</a:t>
            </a:r>
          </a:p>
        </p:txBody>
      </p:sp>
    </p:spTree>
    <p:extLst>
      <p:ext uri="{BB962C8B-B14F-4D97-AF65-F5344CB8AC3E}">
        <p14:creationId xmlns:p14="http://schemas.microsoft.com/office/powerpoint/2010/main" val="1040133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Limitless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657766"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657766" y="5096238"/>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987251277"/>
              </p:ext>
            </p:extLst>
          </p:nvPr>
        </p:nvGraphicFramePr>
        <p:xfrm>
          <a:off x="7697478" y="2586681"/>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NUWRIA ALHASHMI</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uae_303@live.com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738664"/>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games specifically designed for individuals with disabilities in the age group of 6-18 be developed using Virtual Reality (VR), Augmented Reality (AR), or Mixed Reality (MR) technology?</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6" y="2513924"/>
            <a:ext cx="7245792" cy="830997"/>
          </a:xfrm>
          <a:prstGeom prst="rect">
            <a:avLst/>
          </a:prstGeom>
          <a:noFill/>
        </p:spPr>
        <p:txBody>
          <a:bodyPr wrap="square">
            <a:spAutoFit/>
          </a:bodyPr>
          <a:lstStyle/>
          <a:p>
            <a:r>
              <a:rPr lang="en-US" sz="1200" dirty="0"/>
              <a:t>Electronic games customized for visually-impaired users to provide them with equal opportunities for fun and quality time. The game utilizes 3D audio.</a:t>
            </a:r>
            <a:br>
              <a:rPr lang="en-US" sz="1200" dirty="0"/>
            </a:br>
            <a:r>
              <a:rPr lang="en-US" sz="1200" dirty="0"/>
              <a:t>Text to speech synthesis, and all the interaction takes place through the keyboard with the potential of further development of the game using AR</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
        <p:nvSpPr>
          <p:cNvPr id="4" name="Flowchart: Connector 3">
            <a:extLst>
              <a:ext uri="{FF2B5EF4-FFF2-40B4-BE49-F238E27FC236}">
                <a16:creationId xmlns:a16="http://schemas.microsoft.com/office/drawing/2014/main" id="{24DA203B-D654-6188-6E0E-74A58D811E6F}"/>
              </a:ext>
            </a:extLst>
          </p:cNvPr>
          <p:cNvSpPr/>
          <p:nvPr/>
        </p:nvSpPr>
        <p:spPr>
          <a:xfrm>
            <a:off x="10072942" y="737067"/>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1</a:t>
            </a:r>
            <a:br>
              <a:rPr lang="en-US" sz="2000" b="1" dirty="0"/>
            </a:br>
            <a:r>
              <a:rPr lang="en-US" sz="1400" b="1" dirty="0"/>
              <a:t>First Place</a:t>
            </a:r>
            <a:endParaRPr lang="en-AE" sz="2400" b="1" dirty="0"/>
          </a:p>
        </p:txBody>
      </p:sp>
    </p:spTree>
    <p:extLst>
      <p:ext uri="{BB962C8B-B14F-4D97-AF65-F5344CB8AC3E}">
        <p14:creationId xmlns:p14="http://schemas.microsoft.com/office/powerpoint/2010/main" val="2233180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Falcon</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481570" y="1959413"/>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562850" y="5123493"/>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582071055"/>
              </p:ext>
            </p:extLst>
          </p:nvPr>
        </p:nvGraphicFramePr>
        <p:xfrm>
          <a:off x="7562850" y="2523260"/>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HAITHEM BENDJABALLAH</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haithembendjaballah@gmail.com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 Driven Digital Government</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we understand the needs and preferences of visitors to Ajman based on different nationalities to design specialized tourism experiences and diverse tourism products?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95690"/>
            <a:ext cx="6619673" cy="1015663"/>
          </a:xfrm>
          <a:prstGeom prst="rect">
            <a:avLst/>
          </a:prstGeom>
          <a:noFill/>
        </p:spPr>
        <p:txBody>
          <a:bodyPr wrap="square">
            <a:spAutoFit/>
          </a:bodyPr>
          <a:lstStyle/>
          <a:p>
            <a:r>
              <a:rPr lang="en-US" sz="1200" dirty="0"/>
              <a:t>We're integrating our Ajman AI Agent with WhatsApp and our website to seamlessly gather visitor preferences and needs. Through WhatsApp, visitors can easily communicate with our AI Agent, while on our website, they'll find interactive features to provide feedback and input. This integration ensures efficient and comprehensive data collection, enabling us to better understand and cater to visitor requirements.</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
        <p:nvSpPr>
          <p:cNvPr id="4" name="Flowchart: Connector 3">
            <a:extLst>
              <a:ext uri="{FF2B5EF4-FFF2-40B4-BE49-F238E27FC236}">
                <a16:creationId xmlns:a16="http://schemas.microsoft.com/office/drawing/2014/main" id="{0575572E-278A-9090-A7D1-92513E2BC56D}"/>
              </a:ext>
            </a:extLst>
          </p:cNvPr>
          <p:cNvSpPr/>
          <p:nvPr/>
        </p:nvSpPr>
        <p:spPr>
          <a:xfrm>
            <a:off x="10018459" y="682584"/>
            <a:ext cx="1198626" cy="1198626"/>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2</a:t>
            </a:r>
            <a:br>
              <a:rPr lang="en-US" sz="2000" b="1" dirty="0"/>
            </a:br>
            <a:r>
              <a:rPr lang="en-US" sz="1400" b="1" dirty="0"/>
              <a:t>Second Place</a:t>
            </a:r>
            <a:endParaRPr lang="en-AE" sz="2400" b="1" dirty="0"/>
          </a:p>
        </p:txBody>
      </p:sp>
    </p:spTree>
    <p:extLst>
      <p:ext uri="{BB962C8B-B14F-4D97-AF65-F5344CB8AC3E}">
        <p14:creationId xmlns:p14="http://schemas.microsoft.com/office/powerpoint/2010/main" val="1515867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RAFEK</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024721"/>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51611"/>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379848346"/>
              </p:ext>
            </p:extLst>
          </p:nvPr>
        </p:nvGraphicFramePr>
        <p:xfrm>
          <a:off x="7440930" y="2588909"/>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0" kern="1200" dirty="0">
                          <a:solidFill>
                            <a:srgbClr val="8E8EE1"/>
                          </a:solidFill>
                          <a:latin typeface="DIN Next LT Arabic" panose="020B0503020203050203" pitchFamily="34" charset="-78"/>
                          <a:ea typeface="+mn-ea"/>
                          <a:cs typeface="DIN Next LT Arabic" panose="020B0503020203050203" pitchFamily="34" charset="-78"/>
                        </a:rPr>
                        <a:t>BLEN ZEMENAY</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blenzemenay2023@gmail.com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7" y="953970"/>
            <a:ext cx="7111162" cy="523220"/>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we empower the insured (the citizen) to plan for their retirement future?</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8" y="2495690"/>
            <a:ext cx="6467272" cy="1569660"/>
          </a:xfrm>
          <a:prstGeom prst="rect">
            <a:avLst/>
          </a:prstGeom>
          <a:noFill/>
        </p:spPr>
        <p:txBody>
          <a:bodyPr wrap="square">
            <a:spAutoFit/>
          </a:bodyPr>
          <a:lstStyle/>
          <a:p>
            <a:r>
              <a:rPr lang="en-US" sz="1200" dirty="0"/>
              <a:t>Our project aims to revolutionize retirement planning by creating a digital platform fueled by employee (insured) data registered at GPSSA by an employer. This platform will offer a personalized experience, considering not only the individual's pension but also their personal savings. By streamlining the process, users will have their own accounts, eliminating the need for redundant data entry. Armed with comprehensive client information, the calculator calculates the current pension and prompts users to specify their desired retirement age, savings, monthly income, and planning horizon. In essence, it transforms retirement planning into an efficient, tailored process.</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
        <p:nvSpPr>
          <p:cNvPr id="4" name="Flowchart: Connector 3">
            <a:extLst>
              <a:ext uri="{FF2B5EF4-FFF2-40B4-BE49-F238E27FC236}">
                <a16:creationId xmlns:a16="http://schemas.microsoft.com/office/drawing/2014/main" id="{0F11AF75-84EB-1074-1ABC-A69E1C95C88F}"/>
              </a:ext>
            </a:extLst>
          </p:cNvPr>
          <p:cNvSpPr/>
          <p:nvPr/>
        </p:nvSpPr>
        <p:spPr>
          <a:xfrm>
            <a:off x="10072942" y="737067"/>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3</a:t>
            </a:r>
            <a:br>
              <a:rPr lang="en-US" sz="2000" b="1" dirty="0"/>
            </a:br>
            <a:r>
              <a:rPr lang="en-US" sz="1400" b="1" dirty="0"/>
              <a:t>Third Place</a:t>
            </a:r>
            <a:endParaRPr lang="en-AE" sz="2400" b="1" dirty="0"/>
          </a:p>
        </p:txBody>
      </p:sp>
    </p:spTree>
    <p:extLst>
      <p:ext uri="{BB962C8B-B14F-4D97-AF65-F5344CB8AC3E}">
        <p14:creationId xmlns:p14="http://schemas.microsoft.com/office/powerpoint/2010/main" val="810252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err="1">
                <a:solidFill>
                  <a:srgbClr val="8E8EE1"/>
                </a:solidFill>
                <a:latin typeface="DIN Next LT Arabic" panose="020B0503020203050203" pitchFamily="34" charset="-78"/>
                <a:cs typeface="DIN Next LT Arabic" panose="020B0503020203050203" pitchFamily="34" charset="-78"/>
              </a:rPr>
              <a:t>Mbrmj</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491730" y="2061139"/>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562850" y="5156971"/>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678639997"/>
              </p:ext>
            </p:extLst>
          </p:nvPr>
        </p:nvGraphicFramePr>
        <p:xfrm>
          <a:off x="7562850" y="2649788"/>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AHMED MEDDANE</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ahmadyacine144@gmail.com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 Driven Digital Government</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we understand the needs and preferences of visitors to Ajman based on different nationalities to design specialized tourism experiences and diverse tourism products?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95690"/>
            <a:ext cx="6274233" cy="1200329"/>
          </a:xfrm>
          <a:prstGeom prst="rect">
            <a:avLst/>
          </a:prstGeom>
          <a:noFill/>
        </p:spPr>
        <p:txBody>
          <a:bodyPr wrap="square">
            <a:spAutoFit/>
          </a:bodyPr>
          <a:lstStyle/>
          <a:p>
            <a:r>
              <a:rPr lang="en-US" sz="1200" dirty="0"/>
              <a:t>Our idea is to develop an AI-powered tourism app for Ajman, offering personalized recommendations based on user preferences and streamlining bureaucratic processes. The app will feature three sections for individuals, families/groups, and tourism companies, with key features including personalized recommendations, streamlined booking processes, and integration of dynamic and static mapping for a comprehensive exploration of Ajman's attractions.</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Tree>
    <p:extLst>
      <p:ext uri="{BB962C8B-B14F-4D97-AF65-F5344CB8AC3E}">
        <p14:creationId xmlns:p14="http://schemas.microsoft.com/office/powerpoint/2010/main" val="4126314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DXB UX DESIGNERS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562850" y="1968629"/>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562850" y="5137314"/>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10421696"/>
              </p:ext>
            </p:extLst>
          </p:nvPr>
        </p:nvGraphicFramePr>
        <p:xfrm>
          <a:off x="7562850" y="2560819"/>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MOHAMAD DABBAGH</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mohammed_dabbagh@hotmail.com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738664"/>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to design a smooth and comfortable end-to-end digital experience for people traveling through Dubai International (DXB)?</a:t>
            </a:r>
          </a:p>
        </p:txBody>
      </p:sp>
      <p:sp>
        <p:nvSpPr>
          <p:cNvPr id="8" name="TextBox 7">
            <a:extLst>
              <a:ext uri="{FF2B5EF4-FFF2-40B4-BE49-F238E27FC236}">
                <a16:creationId xmlns:a16="http://schemas.microsoft.com/office/drawing/2014/main" id="{544EA191-CE26-3059-15E1-7775015C83BC}"/>
              </a:ext>
            </a:extLst>
          </p:cNvPr>
          <p:cNvSpPr txBox="1"/>
          <p:nvPr/>
        </p:nvSpPr>
        <p:spPr>
          <a:xfrm>
            <a:off x="370083" y="2354166"/>
            <a:ext cx="7000535" cy="3046988"/>
          </a:xfrm>
          <a:prstGeom prst="rect">
            <a:avLst/>
          </a:prstGeom>
          <a:noFill/>
        </p:spPr>
        <p:txBody>
          <a:bodyPr wrap="square">
            <a:spAutoFit/>
          </a:bodyPr>
          <a:lstStyle/>
          <a:p>
            <a:r>
              <a:rPr lang="en-US" sz="1200" dirty="0"/>
              <a:t>OneClick: Your Dubai Journey, Simplified</a:t>
            </a:r>
          </a:p>
          <a:p>
            <a:endParaRPr lang="en-US" sz="1200" dirty="0"/>
          </a:p>
          <a:p>
            <a:r>
              <a:rPr lang="en-US" sz="1200" dirty="0"/>
              <a:t>One tap unlocks Dubai! OneClick streamlines your entire experience, from navigating Dubai International Airport (DXB) to crafting a personalized itinerary based on your needs and preferences. Whether you're a Person of Determination, a senior citizen, or simply seeking a hassle-free adventure, OneClick caters to you.</a:t>
            </a:r>
          </a:p>
          <a:p>
            <a:r>
              <a:rPr lang="en-US" sz="1200" dirty="0"/>
              <a:t>Effortless planning: Book flights, hotels, car rentals, activities, and dining reservations - all within the app.</a:t>
            </a:r>
          </a:p>
          <a:p>
            <a:r>
              <a:rPr lang="en-US" sz="1200" dirty="0"/>
              <a:t>Empowering every traveler:  OneClick champions inclusivity. Accessibility features, multilingual support, and a user-friendly feedback system ensure everyone can experience Dubai and share their voice.</a:t>
            </a:r>
          </a:p>
          <a:p>
            <a:r>
              <a:rPr lang="en-US" sz="1200" dirty="0"/>
              <a:t>Two problems, one solution: OneClick tackles your Dubai travel woes:</a:t>
            </a:r>
          </a:p>
          <a:p>
            <a:endParaRPr lang="en-US" sz="1200" dirty="0"/>
          </a:p>
          <a:p>
            <a:r>
              <a:rPr lang="en-US" sz="1200" dirty="0"/>
              <a:t>Smooth DXB Experience: Navigate the airport with ease and access real-time information.</a:t>
            </a:r>
          </a:p>
          <a:p>
            <a:r>
              <a:rPr lang="en-US" sz="1200" dirty="0"/>
              <a:t>Empowerment for All: Voice your feedback, regardless of language or ability.</a:t>
            </a:r>
          </a:p>
          <a:p>
            <a:r>
              <a:rPr lang="en-US" sz="1200" dirty="0"/>
              <a:t>Experience Dubai, your way.</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Tree>
    <p:extLst>
      <p:ext uri="{BB962C8B-B14F-4D97-AF65-F5344CB8AC3E}">
        <p14:creationId xmlns:p14="http://schemas.microsoft.com/office/powerpoint/2010/main" val="2987935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AI ENG</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451090" y="1949398"/>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562850" y="5143116"/>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075272868"/>
              </p:ext>
            </p:extLst>
          </p:nvPr>
        </p:nvGraphicFramePr>
        <p:xfrm>
          <a:off x="7562850" y="2577640"/>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MARIAM SHERIF</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mariam.samh.2021@gmail.com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the government entities in the Fujairah enhance their capacity for a swift response in cases of crises and emergencies?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95690"/>
            <a:ext cx="6751753" cy="1384995"/>
          </a:xfrm>
          <a:prstGeom prst="rect">
            <a:avLst/>
          </a:prstGeom>
          <a:noFill/>
        </p:spPr>
        <p:txBody>
          <a:bodyPr wrap="square">
            <a:spAutoFit/>
          </a:bodyPr>
          <a:lstStyle/>
          <a:p>
            <a:r>
              <a:rPr lang="en-US" sz="1200" dirty="0"/>
              <a:t>"Fujairah Disaster Preparedness App" project proposal describes the development of an innovative application designed to significantly enhance disaster preparedness and response capabilities in Fujairah. It achieves this through the integration of sensor networks, real-time data analytics, and early warning systems, providing authorities and the public with crucial information for timely and effective disaster management. This initiative aligns with efforts to increase community resilience and safety, showcasing a commitment to leveraging technology for societal well-being.</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Tree>
    <p:extLst>
      <p:ext uri="{BB962C8B-B14F-4D97-AF65-F5344CB8AC3E}">
        <p14:creationId xmlns:p14="http://schemas.microsoft.com/office/powerpoint/2010/main" val="454130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545205" y="2107001"/>
            <a:ext cx="5251913" cy="1784194"/>
          </a:xfrm>
        </p:spPr>
        <p:txBody>
          <a:bodyPr>
            <a:normAutofit/>
          </a:bodyPr>
          <a:lstStyle/>
          <a:p>
            <a:pPr algn="l"/>
            <a:r>
              <a:rPr lang="en-US" sz="4800" b="1" dirty="0">
                <a:solidFill>
                  <a:schemeClr val="bg1"/>
                </a:solidFill>
              </a:rPr>
              <a:t>Rising Stars</a:t>
            </a:r>
            <a:br>
              <a:rPr lang="en-US" sz="4800" b="1" dirty="0">
                <a:solidFill>
                  <a:schemeClr val="bg1"/>
                </a:solidFill>
              </a:rPr>
            </a:br>
            <a:r>
              <a:rPr lang="en-US" sz="4800" b="1" dirty="0">
                <a:solidFill>
                  <a:schemeClr val="bg1"/>
                </a:solidFill>
              </a:rPr>
              <a:t>Track</a:t>
            </a:r>
          </a:p>
        </p:txBody>
      </p:sp>
    </p:spTree>
    <p:extLst>
      <p:ext uri="{BB962C8B-B14F-4D97-AF65-F5344CB8AC3E}">
        <p14:creationId xmlns:p14="http://schemas.microsoft.com/office/powerpoint/2010/main" val="1061813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The Precision Squad</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02472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49764"/>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404674012"/>
              </p:ext>
            </p:extLst>
          </p:nvPr>
        </p:nvGraphicFramePr>
        <p:xfrm>
          <a:off x="7440930" y="2588912"/>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NATNAEL TENAGNE</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natnaelmulu74@gmail.com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games specifically designed for individuals with disabilities in the age group of 6-18 be developed using Virtual Reality (VR), Augmented Reality (AR), or Mixed Reality (MR) technology?</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8" y="2495690"/>
            <a:ext cx="6650152" cy="1384995"/>
          </a:xfrm>
          <a:prstGeom prst="rect">
            <a:avLst/>
          </a:prstGeom>
          <a:noFill/>
        </p:spPr>
        <p:txBody>
          <a:bodyPr wrap="square">
            <a:spAutoFit/>
          </a:bodyPr>
          <a:lstStyle/>
          <a:p>
            <a:r>
              <a:rPr lang="en-US" sz="1200" dirty="0"/>
              <a:t>In our game tailored for people of determination, we merge the metaverse with AI technology to create an inclusive and supportive experience. Players enter a virtual world where they meet an AI companion dedicated to assisting and empowering them. This companion acts as a guide, providing personalized support and encouragement as players navigate challenges and explore the metaverse, fostering a journey of empowerment and inclusivity, Furthermore, the AI companion serves as both a teacher and a friend, imparting valuable life lessons tailored to the user's age and circumstances.</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Tree>
    <p:extLst>
      <p:ext uri="{BB962C8B-B14F-4D97-AF65-F5344CB8AC3E}">
        <p14:creationId xmlns:p14="http://schemas.microsoft.com/office/powerpoint/2010/main" val="2376158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err="1">
                <a:solidFill>
                  <a:srgbClr val="8E8EE1"/>
                </a:solidFill>
                <a:latin typeface="DIN Next LT Arabic" panose="020B0503020203050203" pitchFamily="34" charset="-78"/>
                <a:cs typeface="DIN Next LT Arabic" panose="020B0503020203050203" pitchFamily="34" charset="-78"/>
              </a:rPr>
              <a:t>Sanedek</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010866"/>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34001"/>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177228721"/>
              </p:ext>
            </p:extLst>
          </p:nvPr>
        </p:nvGraphicFramePr>
        <p:xfrm>
          <a:off x="7440930" y="2575054"/>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ALAZAR KORE</a:t>
                      </a:r>
                      <a:endParaRPr lang="ar-SA" sz="1200" b="1" kern="1200" dirty="0">
                        <a:solidFill>
                          <a:srgbClr val="8E8EE1"/>
                        </a:solidFill>
                        <a:latin typeface="DIN Next LT Arabic" panose="020B0503020203050203" pitchFamily="34" charset="-78"/>
                        <a:ea typeface="+mn-ea"/>
                        <a:cs typeface="DIN Next LT Arabic" panose="020B0503020203050203" pitchFamily="34" charset="-78"/>
                      </a:endParaRP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alazarwake@gmail.com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to leverage ministry data to establish a digital geospatial data platform that integrates geographical data with statistical information to generate data maps with official statistics?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8" y="2495690"/>
            <a:ext cx="6775870" cy="2308324"/>
          </a:xfrm>
          <a:prstGeom prst="rect">
            <a:avLst/>
          </a:prstGeom>
          <a:noFill/>
        </p:spPr>
        <p:txBody>
          <a:bodyPr wrap="square">
            <a:spAutoFit/>
          </a:bodyPr>
          <a:lstStyle/>
          <a:p>
            <a:r>
              <a:rPr lang="en-US" sz="1200" dirty="0"/>
              <a:t>Our project aims to develop a geospatial visualization platform for the Ministry of Community Development, leveraging government data on various aspects of the community, with a focus on people of determination and other demographics. By utilizing AI for big data analysis sourced from the minister's office, our platform can be used to provide insights on community dynamics, service allocation, disaster control and in informed decision making . This platform is scalable to different aspects of the company services, without the need to create a different platform. The platform is also inclusive by incorporating visual as well as voice assistances for people of determination making it accessible for everyone. Through intuitive visualization tools, decision-makers will gain a comprehensive understanding of societal needs, enabling more effective policy planning and implementation to foster inclusivity and support for all members of the community. Besides these stakeholders, the platform can be of benefit for researchers as they require processed and structured data to work on their research.</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Tree>
    <p:extLst>
      <p:ext uri="{BB962C8B-B14F-4D97-AF65-F5344CB8AC3E}">
        <p14:creationId xmlns:p14="http://schemas.microsoft.com/office/powerpoint/2010/main" val="888846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err="1">
                <a:solidFill>
                  <a:srgbClr val="8E8EE1"/>
                </a:solidFill>
                <a:latin typeface="DIN Next LT Arabic" panose="020B0503020203050203" pitchFamily="34" charset="-78"/>
                <a:cs typeface="DIN Next LT Arabic" panose="020B0503020203050203" pitchFamily="34" charset="-78"/>
              </a:rPr>
              <a:t>InnoVision</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657766"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657766" y="5155847"/>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846036782"/>
              </p:ext>
            </p:extLst>
          </p:nvPr>
        </p:nvGraphicFramePr>
        <p:xfrm>
          <a:off x="7697478" y="2586681"/>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MATTHIAS BESHAH</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matthiasworku611@gmail.com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738664"/>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we empower the insured (the citizen) to plan for their retirement future?</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6" y="2513924"/>
            <a:ext cx="7245792" cy="1015663"/>
          </a:xfrm>
          <a:prstGeom prst="rect">
            <a:avLst/>
          </a:prstGeom>
          <a:noFill/>
        </p:spPr>
        <p:txBody>
          <a:bodyPr wrap="square">
            <a:spAutoFit/>
          </a:bodyPr>
          <a:lstStyle/>
          <a:p>
            <a:r>
              <a:rPr lang="en-US" sz="1200" dirty="0"/>
              <a:t>We present an innovative proposal for the development of a Retirement Saving Management App, designed to simplify retirement planning, encourage informed financial decisions, and provide a user-friendly platform for managing retirement savings. This app aims to empower users with tools and resources to navigate the complexities of retirement finance, make informed investment decisions, and ultimately achieve financial security in their retirement years.</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Tree>
    <p:extLst>
      <p:ext uri="{BB962C8B-B14F-4D97-AF65-F5344CB8AC3E}">
        <p14:creationId xmlns:p14="http://schemas.microsoft.com/office/powerpoint/2010/main" val="2201949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BRYN</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010869"/>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42572"/>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698124083"/>
              </p:ext>
            </p:extLst>
          </p:nvPr>
        </p:nvGraphicFramePr>
        <p:xfrm>
          <a:off x="7440930" y="25750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0" kern="1200" dirty="0">
                          <a:solidFill>
                            <a:srgbClr val="8E8EE1"/>
                          </a:solidFill>
                          <a:latin typeface="DIN Next LT Arabic" panose="020B0503020203050203" pitchFamily="34" charset="-78"/>
                          <a:ea typeface="+mn-ea"/>
                          <a:cs typeface="DIN Next LT Arabic" panose="020B0503020203050203" pitchFamily="34" charset="-78"/>
                        </a:rPr>
                        <a:t>AMANUEL SAHILU</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amanuelalebachew6490@gmail.com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 </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a:t>
            </a:r>
            <a:r>
              <a:rPr lang="en-GB" sz="1200" dirty="0">
                <a:solidFill>
                  <a:schemeClr val="tx1">
                    <a:lumMod val="65000"/>
                    <a:lumOff val="35000"/>
                  </a:schemeClr>
                </a:solidFill>
                <a:latin typeface="DIN Next LT Arabic" panose="020B0503020203050203" pitchFamily="34" charset="-78"/>
                <a:cs typeface="DIN Next LT Arabic" panose="020B0503020203050203" pitchFamily="34" charset="-78"/>
              </a:rPr>
              <a:t>How can we empower the insured (the citizen) to plan for their retirement future?</a:t>
            </a:r>
            <a:endPar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8" name="TextBox 7">
            <a:extLst>
              <a:ext uri="{FF2B5EF4-FFF2-40B4-BE49-F238E27FC236}">
                <a16:creationId xmlns:a16="http://schemas.microsoft.com/office/drawing/2014/main" id="{544EA191-CE26-3059-15E1-7775015C83BC}"/>
              </a:ext>
            </a:extLst>
          </p:cNvPr>
          <p:cNvSpPr txBox="1"/>
          <p:nvPr/>
        </p:nvSpPr>
        <p:spPr>
          <a:xfrm>
            <a:off x="451688" y="2495690"/>
            <a:ext cx="6813732" cy="1569660"/>
          </a:xfrm>
          <a:prstGeom prst="rect">
            <a:avLst/>
          </a:prstGeom>
          <a:noFill/>
        </p:spPr>
        <p:txBody>
          <a:bodyPr wrap="square">
            <a:spAutoFit/>
          </a:bodyPr>
          <a:lstStyle/>
          <a:p>
            <a:r>
              <a:rPr lang="en-US" sz="1200" dirty="0"/>
              <a:t>Our project aims to revolutionize retirement planning by creating a digital platform fueled by employee (insured) data registered at GPSSA by an employer. This platform will offer a personalized experience, considering not only the individual's pension but also their personal savings. By streamlining the process, users will have their own accounts, eliminating the need for redundant data entry. Armed with comprehensive client information, the calculator calculates the current pension and prompts users to specify their desired retirement age, savings, monthly income, and planning horizon. In essence, it transforms retirement planning into an efficient, tailored process.</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PIONEERS TRACK</a:t>
            </a:r>
          </a:p>
        </p:txBody>
      </p:sp>
    </p:spTree>
    <p:extLst>
      <p:ext uri="{BB962C8B-B14F-4D97-AF65-F5344CB8AC3E}">
        <p14:creationId xmlns:p14="http://schemas.microsoft.com/office/powerpoint/2010/main" val="3350516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545205" y="2107001"/>
            <a:ext cx="5251913" cy="1784194"/>
          </a:xfrm>
        </p:spPr>
        <p:txBody>
          <a:bodyPr>
            <a:normAutofit/>
          </a:bodyPr>
          <a:lstStyle/>
          <a:p>
            <a:pPr algn="l"/>
            <a:r>
              <a:rPr lang="en-US" sz="4800" b="1" dirty="0">
                <a:solidFill>
                  <a:schemeClr val="bg1"/>
                </a:solidFill>
              </a:rPr>
              <a:t>Entrepreneurs</a:t>
            </a:r>
            <a:br>
              <a:rPr lang="en-US" sz="4800" b="1" dirty="0">
                <a:solidFill>
                  <a:schemeClr val="bg1"/>
                </a:solidFill>
              </a:rPr>
            </a:br>
            <a:r>
              <a:rPr lang="en-US" sz="4800" b="1" dirty="0">
                <a:solidFill>
                  <a:schemeClr val="bg1"/>
                </a:solidFill>
              </a:rPr>
              <a:t>Track</a:t>
            </a:r>
          </a:p>
        </p:txBody>
      </p:sp>
    </p:spTree>
    <p:extLst>
      <p:ext uri="{BB962C8B-B14F-4D97-AF65-F5344CB8AC3E}">
        <p14:creationId xmlns:p14="http://schemas.microsoft.com/office/powerpoint/2010/main" val="298057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err="1">
                <a:solidFill>
                  <a:srgbClr val="8E8EE1"/>
                </a:solidFill>
                <a:latin typeface="DIN Next LT Arabic" panose="020B0503020203050203" pitchFamily="34" charset="-78"/>
                <a:cs typeface="DIN Next LT Arabic" panose="020B0503020203050203" pitchFamily="34" charset="-78"/>
              </a:rPr>
              <a:t>Eduverse</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218691"/>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33358"/>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603632839"/>
              </p:ext>
            </p:extLst>
          </p:nvPr>
        </p:nvGraphicFramePr>
        <p:xfrm>
          <a:off x="7440930" y="2782879"/>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0" kern="1200" dirty="0">
                          <a:solidFill>
                            <a:srgbClr val="8E8EE1"/>
                          </a:solidFill>
                          <a:latin typeface="DIN Next LT Arabic" panose="020B0503020203050203" pitchFamily="34" charset="-78"/>
                          <a:ea typeface="+mn-ea"/>
                          <a:cs typeface="DIN Next LT Arabic" panose="020B0503020203050203" pitchFamily="34" charset="-78"/>
                        </a:rPr>
                        <a:t>MOHAMMAD ALHNIDI</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maalhnadi9@gmail.com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7"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games specifically designed for individuals with disabilities in the age group of 6-18 be developed using Virtual Reality (VR), Augmented Reality (AR), or Mixed Reality (MR) technology?</a:t>
            </a:r>
          </a:p>
        </p:txBody>
      </p:sp>
      <p:sp>
        <p:nvSpPr>
          <p:cNvPr id="8" name="TextBox 7">
            <a:extLst>
              <a:ext uri="{FF2B5EF4-FFF2-40B4-BE49-F238E27FC236}">
                <a16:creationId xmlns:a16="http://schemas.microsoft.com/office/drawing/2014/main" id="{544EA191-CE26-3059-15E1-7775015C83BC}"/>
              </a:ext>
            </a:extLst>
          </p:cNvPr>
          <p:cNvSpPr txBox="1"/>
          <p:nvPr/>
        </p:nvSpPr>
        <p:spPr>
          <a:xfrm>
            <a:off x="370408" y="2354166"/>
            <a:ext cx="6989242" cy="2862322"/>
          </a:xfrm>
          <a:prstGeom prst="rect">
            <a:avLst/>
          </a:prstGeom>
          <a:noFill/>
        </p:spPr>
        <p:txBody>
          <a:bodyPr wrap="square">
            <a:spAutoFit/>
          </a:bodyPr>
          <a:lstStyle/>
          <a:p>
            <a:r>
              <a:rPr lang="en-US" sz="1200" dirty="0" err="1"/>
              <a:t>Eduverse</a:t>
            </a:r>
            <a:r>
              <a:rPr lang="en-US" sz="1200" dirty="0"/>
              <a:t> is committed to inclusivity and accessibility, specifically targeting students of determination. Through a gamified platform integrated with the metaverse, </a:t>
            </a:r>
            <a:r>
              <a:rPr lang="en-US" sz="1200" dirty="0" err="1"/>
              <a:t>Eduverse</a:t>
            </a:r>
            <a:r>
              <a:rPr lang="en-US" sz="1200" dirty="0"/>
              <a:t> ensures that all learners can engage effectively in an engaging and inclusive manner. By leveraging gamification techniques, </a:t>
            </a:r>
            <a:r>
              <a:rPr lang="en-US" sz="1200" dirty="0" err="1"/>
              <a:t>Eduverse</a:t>
            </a:r>
            <a:r>
              <a:rPr lang="en-US" sz="1200" dirty="0"/>
              <a:t> fosters motivation and engagement, making learning enjoyable and effective for students of all abilities.</a:t>
            </a:r>
          </a:p>
          <a:p>
            <a:endParaRPr lang="en-US" sz="1200" dirty="0"/>
          </a:p>
          <a:p>
            <a:r>
              <a:rPr lang="en-US" sz="1200" dirty="0"/>
              <a:t>The metaverse integration allows students to immerse themselves in interactive learning environments, where they can explore, interact, and collaborate with peers and educators. This approach not only enhances the learning experience but also promotes socialization and communication skills development.</a:t>
            </a:r>
          </a:p>
          <a:p>
            <a:endParaRPr lang="en-US" sz="1200" dirty="0"/>
          </a:p>
          <a:p>
            <a:r>
              <a:rPr lang="en-US" sz="1200" dirty="0"/>
              <a:t>Furthermore, </a:t>
            </a:r>
            <a:r>
              <a:rPr lang="en-US" sz="1200" dirty="0" err="1"/>
              <a:t>Eduverse</a:t>
            </a:r>
            <a:r>
              <a:rPr lang="en-US" sz="1200" dirty="0"/>
              <a:t> continues to refine its platform with input from educators, accessibility experts, and students themselves to ensure that it meets the diverse needs of learners with varying abilities. Through continuous improvement and innovation, </a:t>
            </a:r>
            <a:r>
              <a:rPr lang="en-US" sz="1200" dirty="0" err="1"/>
              <a:t>Eduverse</a:t>
            </a:r>
            <a:r>
              <a:rPr lang="en-US" sz="1200" dirty="0"/>
              <a:t> remains at the forefront of accessible and engaging technology education for all students.</a:t>
            </a:r>
          </a:p>
        </p:txBody>
      </p:sp>
      <p:sp>
        <p:nvSpPr>
          <p:cNvPr id="7" name="Title 1">
            <a:extLst>
              <a:ext uri="{FF2B5EF4-FFF2-40B4-BE49-F238E27FC236}">
                <a16:creationId xmlns:a16="http://schemas.microsoft.com/office/drawing/2014/main" id="{68D3C829-A56E-7D3B-AD4B-97CFECF12CAB}"/>
              </a:ext>
            </a:extLst>
          </p:cNvPr>
          <p:cNvSpPr>
            <a:spLocks noGrp="1"/>
          </p:cNvSpPr>
          <p:nvPr>
            <p:ph type="ctrTitle"/>
          </p:nvPr>
        </p:nvSpPr>
        <p:spPr>
          <a:xfrm>
            <a:off x="339144" y="73783"/>
            <a:ext cx="3552136" cy="369332"/>
          </a:xfrm>
        </p:spPr>
        <p:txBody>
          <a:bodyPr>
            <a:noAutofit/>
          </a:bodyPr>
          <a:lstStyle/>
          <a:p>
            <a:pPr algn="l"/>
            <a:r>
              <a:rPr lang="en-US" sz="1050" b="1" spc="600" dirty="0">
                <a:solidFill>
                  <a:schemeClr val="bg1"/>
                </a:solidFill>
              </a:rPr>
              <a:t> ENTREPRENEURS TRACK</a:t>
            </a:r>
          </a:p>
        </p:txBody>
      </p:sp>
      <p:sp>
        <p:nvSpPr>
          <p:cNvPr id="4" name="Flowchart: Connector 3">
            <a:extLst>
              <a:ext uri="{FF2B5EF4-FFF2-40B4-BE49-F238E27FC236}">
                <a16:creationId xmlns:a16="http://schemas.microsoft.com/office/drawing/2014/main" id="{72D3324E-82E4-191D-3C05-9EA2D67AA85F}"/>
              </a:ext>
            </a:extLst>
          </p:cNvPr>
          <p:cNvSpPr/>
          <p:nvPr/>
        </p:nvSpPr>
        <p:spPr>
          <a:xfrm>
            <a:off x="10072942" y="737067"/>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1</a:t>
            </a:r>
            <a:br>
              <a:rPr lang="en-US" sz="2000" b="1" dirty="0"/>
            </a:br>
            <a:r>
              <a:rPr lang="en-US" sz="1400" b="1" dirty="0"/>
              <a:t>First Place</a:t>
            </a:r>
            <a:endParaRPr lang="en-AE" sz="2400" b="1" dirty="0"/>
          </a:p>
        </p:txBody>
      </p:sp>
    </p:spTree>
    <p:extLst>
      <p:ext uri="{BB962C8B-B14F-4D97-AF65-F5344CB8AC3E}">
        <p14:creationId xmlns:p14="http://schemas.microsoft.com/office/powerpoint/2010/main" val="3144362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Digital team</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02472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48798"/>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864268070"/>
              </p:ext>
            </p:extLst>
          </p:nvPr>
        </p:nvGraphicFramePr>
        <p:xfrm>
          <a:off x="7440930" y="2588912"/>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0" kern="1200" dirty="0">
                          <a:solidFill>
                            <a:srgbClr val="8E8EE1"/>
                          </a:solidFill>
                          <a:latin typeface="DIN Next LT Arabic" panose="020B0503020203050203" pitchFamily="34" charset="-78"/>
                          <a:ea typeface="+mn-ea"/>
                          <a:cs typeface="DIN Next LT Arabic" panose="020B0503020203050203" pitchFamily="34" charset="-78"/>
                        </a:rPr>
                        <a:t>FATMA MOHAMED</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fatimabintm26@gmail.com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7"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improve the response speed to emergency cases, especially critical situations during peak hours and congestion, and how can important criminal evidence be quickly transferred to analysis laboratories?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8" y="2495690"/>
            <a:ext cx="6457112" cy="646331"/>
          </a:xfrm>
          <a:prstGeom prst="rect">
            <a:avLst/>
          </a:prstGeom>
          <a:noFill/>
        </p:spPr>
        <p:txBody>
          <a:bodyPr wrap="square">
            <a:spAutoFit/>
          </a:bodyPr>
          <a:lstStyle/>
          <a:p>
            <a:r>
              <a:rPr lang="en-US" sz="1200" dirty="0"/>
              <a:t>A drone enhanced by  high-definition 3D aerial imaging technology in addition to a thermal camera, along with speakers connected to an application to be used by Traffic Police, Civil </a:t>
            </a:r>
            <a:r>
              <a:rPr lang="en-US" sz="1200" dirty="0" err="1"/>
              <a:t>Defence</a:t>
            </a:r>
            <a:r>
              <a:rPr lang="en-US" sz="1200" dirty="0"/>
              <a:t> and Ambulance Departments to expedite response in case of emergencies. </a:t>
            </a:r>
          </a:p>
        </p:txBody>
      </p:sp>
      <p:sp>
        <p:nvSpPr>
          <p:cNvPr id="6" name="Title 1">
            <a:extLst>
              <a:ext uri="{FF2B5EF4-FFF2-40B4-BE49-F238E27FC236}">
                <a16:creationId xmlns:a16="http://schemas.microsoft.com/office/drawing/2014/main" id="{5C42C033-EEA1-EDBF-D934-25C52486824E}"/>
              </a:ext>
            </a:extLst>
          </p:cNvPr>
          <p:cNvSpPr>
            <a:spLocks noGrp="1"/>
          </p:cNvSpPr>
          <p:nvPr>
            <p:ph type="ctrTitle"/>
          </p:nvPr>
        </p:nvSpPr>
        <p:spPr>
          <a:xfrm>
            <a:off x="339144" y="73783"/>
            <a:ext cx="3552136" cy="369332"/>
          </a:xfrm>
        </p:spPr>
        <p:txBody>
          <a:bodyPr>
            <a:noAutofit/>
          </a:bodyPr>
          <a:lstStyle/>
          <a:p>
            <a:pPr algn="l"/>
            <a:r>
              <a:rPr lang="en-US" sz="1050" b="1" spc="600" dirty="0">
                <a:solidFill>
                  <a:schemeClr val="bg1"/>
                </a:solidFill>
              </a:rPr>
              <a:t> ENTREPRENEURS TRACK</a:t>
            </a:r>
          </a:p>
        </p:txBody>
      </p:sp>
      <p:sp>
        <p:nvSpPr>
          <p:cNvPr id="4" name="Flowchart: Connector 3">
            <a:extLst>
              <a:ext uri="{FF2B5EF4-FFF2-40B4-BE49-F238E27FC236}">
                <a16:creationId xmlns:a16="http://schemas.microsoft.com/office/drawing/2014/main" id="{217ABE39-8472-182F-8A40-BE62B2C0266C}"/>
              </a:ext>
            </a:extLst>
          </p:cNvPr>
          <p:cNvSpPr/>
          <p:nvPr/>
        </p:nvSpPr>
        <p:spPr>
          <a:xfrm>
            <a:off x="10018459" y="682584"/>
            <a:ext cx="1198626" cy="1198626"/>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2</a:t>
            </a:r>
            <a:br>
              <a:rPr lang="en-US" sz="2000" b="1" dirty="0"/>
            </a:br>
            <a:r>
              <a:rPr lang="en-US" sz="1400" b="1" dirty="0"/>
              <a:t>Second Place</a:t>
            </a:r>
            <a:endParaRPr lang="en-AE" sz="2400" b="1" dirty="0"/>
          </a:p>
        </p:txBody>
      </p:sp>
    </p:spTree>
    <p:extLst>
      <p:ext uri="{BB962C8B-B14F-4D97-AF65-F5344CB8AC3E}">
        <p14:creationId xmlns:p14="http://schemas.microsoft.com/office/powerpoint/2010/main" val="1371263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err="1">
                <a:solidFill>
                  <a:srgbClr val="8E8EE1"/>
                </a:solidFill>
                <a:latin typeface="DIN Next LT Arabic" panose="020B0503020203050203" pitchFamily="34" charset="-78"/>
                <a:cs typeface="DIN Next LT Arabic" panose="020B0503020203050203" pitchFamily="34" charset="-78"/>
              </a:rPr>
              <a:t>Tawasul</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1969302"/>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48798"/>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3777845664"/>
              </p:ext>
            </p:extLst>
          </p:nvPr>
        </p:nvGraphicFramePr>
        <p:xfrm>
          <a:off x="7440930" y="2533490"/>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0" kern="1200" dirty="0">
                          <a:solidFill>
                            <a:srgbClr val="8E8EE1"/>
                          </a:solidFill>
                          <a:latin typeface="DIN Next LT Arabic" panose="020B0503020203050203" pitchFamily="34" charset="-78"/>
                          <a:ea typeface="+mn-ea"/>
                          <a:cs typeface="DIN Next LT Arabic" panose="020B0503020203050203" pitchFamily="34" charset="-78"/>
                        </a:rPr>
                        <a:t>SHAIMA ALZAROONI</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shaima.allz1@outlook.com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7"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276999"/>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Digital by Design</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8" y="2495690"/>
            <a:ext cx="6457112" cy="646331"/>
          </a:xfrm>
          <a:prstGeom prst="rect">
            <a:avLst/>
          </a:prstGeom>
          <a:noFill/>
        </p:spPr>
        <p:txBody>
          <a:bodyPr wrap="square">
            <a:spAutoFit/>
          </a:bodyPr>
          <a:lstStyle/>
          <a:p>
            <a:r>
              <a:rPr lang="en-US" sz="1200" dirty="0" err="1"/>
              <a:t>Tawasul</a:t>
            </a:r>
            <a:r>
              <a:rPr lang="en-US" sz="1200" dirty="0"/>
              <a:t> is a smart application that translates the sign language into text and speech messages to assist speaking and hearing-impaired people and in the same manner, it will help governments to serve different categories of their customers.</a:t>
            </a:r>
          </a:p>
        </p:txBody>
      </p:sp>
      <p:sp>
        <p:nvSpPr>
          <p:cNvPr id="6" name="Title 1">
            <a:extLst>
              <a:ext uri="{FF2B5EF4-FFF2-40B4-BE49-F238E27FC236}">
                <a16:creationId xmlns:a16="http://schemas.microsoft.com/office/drawing/2014/main" id="{5C42C033-EEA1-EDBF-D934-25C52486824E}"/>
              </a:ext>
            </a:extLst>
          </p:cNvPr>
          <p:cNvSpPr>
            <a:spLocks noGrp="1"/>
          </p:cNvSpPr>
          <p:nvPr>
            <p:ph type="ctrTitle"/>
          </p:nvPr>
        </p:nvSpPr>
        <p:spPr>
          <a:xfrm>
            <a:off x="339144" y="73783"/>
            <a:ext cx="3552136" cy="369332"/>
          </a:xfrm>
        </p:spPr>
        <p:txBody>
          <a:bodyPr>
            <a:noAutofit/>
          </a:bodyPr>
          <a:lstStyle/>
          <a:p>
            <a:pPr algn="l"/>
            <a:r>
              <a:rPr lang="en-US" sz="1050" b="1" spc="600" dirty="0">
                <a:solidFill>
                  <a:schemeClr val="bg1"/>
                </a:solidFill>
              </a:rPr>
              <a:t> ENTREPRENEURS TRACK</a:t>
            </a:r>
          </a:p>
        </p:txBody>
      </p:sp>
      <p:sp>
        <p:nvSpPr>
          <p:cNvPr id="4" name="Flowchart: Connector 3">
            <a:extLst>
              <a:ext uri="{FF2B5EF4-FFF2-40B4-BE49-F238E27FC236}">
                <a16:creationId xmlns:a16="http://schemas.microsoft.com/office/drawing/2014/main" id="{13BC6DB1-0C23-B8B3-CF76-7A95399412B5}"/>
              </a:ext>
            </a:extLst>
          </p:cNvPr>
          <p:cNvSpPr/>
          <p:nvPr/>
        </p:nvSpPr>
        <p:spPr>
          <a:xfrm>
            <a:off x="10072942" y="737067"/>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3</a:t>
            </a:r>
            <a:br>
              <a:rPr lang="en-US" sz="2000" b="1" dirty="0"/>
            </a:br>
            <a:r>
              <a:rPr lang="en-US" sz="1400" b="1" dirty="0"/>
              <a:t>Third Place</a:t>
            </a:r>
            <a:endParaRPr lang="en-AE" sz="2400" b="1" dirty="0"/>
          </a:p>
        </p:txBody>
      </p:sp>
    </p:spTree>
    <p:extLst>
      <p:ext uri="{BB962C8B-B14F-4D97-AF65-F5344CB8AC3E}">
        <p14:creationId xmlns:p14="http://schemas.microsoft.com/office/powerpoint/2010/main" val="4072154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err="1">
                <a:solidFill>
                  <a:srgbClr val="8E8EE1"/>
                </a:solidFill>
                <a:latin typeface="DIN Next LT Arabic" panose="020B0503020203050203" pitchFamily="34" charset="-78"/>
                <a:cs typeface="DIN Next LT Arabic" panose="020B0503020203050203" pitchFamily="34" charset="-78"/>
              </a:rPr>
              <a:t>Thiqa</a:t>
            </a:r>
            <a:r>
              <a:rPr lang="en-US" b="1" dirty="0">
                <a:solidFill>
                  <a:srgbClr val="8E8EE1"/>
                </a:solidFill>
                <a:latin typeface="DIN Next LT Arabic" panose="020B0503020203050203" pitchFamily="34" charset="-78"/>
                <a:cs typeface="DIN Next LT Arabic" panose="020B0503020203050203" pitchFamily="34" charset="-78"/>
              </a:rPr>
              <a:t> Tutoring Team</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024722"/>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32102"/>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146591505"/>
              </p:ext>
            </p:extLst>
          </p:nvPr>
        </p:nvGraphicFramePr>
        <p:xfrm>
          <a:off x="7440930" y="2588910"/>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0" kern="1200" dirty="0">
                          <a:solidFill>
                            <a:srgbClr val="8E8EE1"/>
                          </a:solidFill>
                          <a:latin typeface="DIN Next LT Arabic" panose="020B0503020203050203" pitchFamily="34" charset="-78"/>
                          <a:ea typeface="+mn-ea"/>
                          <a:cs typeface="DIN Next LT Arabic" panose="020B0503020203050203" pitchFamily="34" charset="-78"/>
                        </a:rPr>
                        <a:t>OMAR BAKRI</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omar.bakri97@gmail.com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7"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 Driven Digital Government</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830997"/>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communication and collaboration between parents and the schools' management be enhanced to help students overcome psychological and social challenges in school, including those with special needs, gifted students, and high achievers?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382195"/>
            <a:ext cx="6457112" cy="1754326"/>
          </a:xfrm>
          <a:prstGeom prst="rect">
            <a:avLst/>
          </a:prstGeom>
          <a:noFill/>
        </p:spPr>
        <p:txBody>
          <a:bodyPr wrap="square">
            <a:spAutoFit/>
          </a:bodyPr>
          <a:lstStyle/>
          <a:p>
            <a:r>
              <a:rPr lang="en-US" sz="1200" dirty="0"/>
              <a:t>Our platform ensures every student and tutor enjoys a seamless journey from start to finish.</a:t>
            </a:r>
          </a:p>
          <a:p>
            <a:r>
              <a:rPr lang="en-US" sz="1200" dirty="0"/>
              <a:t> </a:t>
            </a:r>
          </a:p>
          <a:p>
            <a:r>
              <a:rPr lang="en-US" sz="1200" dirty="0"/>
              <a:t> We go beyond mere matchmaking. We're your dedicated partners, overseeing the entire tutoring process. From handpicking the best tutors through rigorous recruitment and training to ensuring smooth delivery and prompt payments, we handle it all.</a:t>
            </a:r>
          </a:p>
          <a:p>
            <a:r>
              <a:rPr lang="en-US" sz="1200" dirty="0"/>
              <a:t> </a:t>
            </a:r>
          </a:p>
          <a:p>
            <a:r>
              <a:rPr lang="en-US" sz="1200" dirty="0"/>
              <a:t> Our team of expert educational consultants provides personalized guidance for both students and tutors, setting a new standard in the industry. With </a:t>
            </a:r>
            <a:r>
              <a:rPr lang="en-US" sz="1200" dirty="0" err="1"/>
              <a:t>Thiqa</a:t>
            </a:r>
            <a:r>
              <a:rPr lang="en-US" sz="1200" dirty="0"/>
              <a:t> Tutoring, we're not just changing the way you find a tutor - we're transforming the entire tutoring experience."</a:t>
            </a:r>
          </a:p>
        </p:txBody>
      </p:sp>
      <p:sp>
        <p:nvSpPr>
          <p:cNvPr id="6" name="Title 1">
            <a:extLst>
              <a:ext uri="{FF2B5EF4-FFF2-40B4-BE49-F238E27FC236}">
                <a16:creationId xmlns:a16="http://schemas.microsoft.com/office/drawing/2014/main" id="{679D61DA-12E7-2133-2FF1-4500F841FCCC}"/>
              </a:ext>
            </a:extLst>
          </p:cNvPr>
          <p:cNvSpPr>
            <a:spLocks noGrp="1"/>
          </p:cNvSpPr>
          <p:nvPr>
            <p:ph type="ctrTitle"/>
          </p:nvPr>
        </p:nvSpPr>
        <p:spPr>
          <a:xfrm>
            <a:off x="339144" y="73783"/>
            <a:ext cx="3552136" cy="369332"/>
          </a:xfrm>
        </p:spPr>
        <p:txBody>
          <a:bodyPr>
            <a:noAutofit/>
          </a:bodyPr>
          <a:lstStyle/>
          <a:p>
            <a:pPr algn="l"/>
            <a:r>
              <a:rPr lang="en-US" sz="1050" b="1" spc="600" dirty="0">
                <a:solidFill>
                  <a:schemeClr val="bg1"/>
                </a:solidFill>
              </a:rPr>
              <a:t> ENTREPRENEURS TRACK</a:t>
            </a:r>
          </a:p>
        </p:txBody>
      </p:sp>
    </p:spTree>
    <p:extLst>
      <p:ext uri="{BB962C8B-B14F-4D97-AF65-F5344CB8AC3E}">
        <p14:creationId xmlns:p14="http://schemas.microsoft.com/office/powerpoint/2010/main" val="4159368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The Kind Emirati </a:t>
            </a:r>
            <a:r>
              <a:rPr lang="en-US" b="1" dirty="0" err="1">
                <a:solidFill>
                  <a:srgbClr val="8E8EE1"/>
                </a:solidFill>
                <a:latin typeface="DIN Next LT Arabic" panose="020B0503020203050203" pitchFamily="34" charset="-78"/>
                <a:cs typeface="DIN Next LT Arabic" panose="020B0503020203050203" pitchFamily="34" charset="-78"/>
              </a:rPr>
              <a:t>Ramsa</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010869"/>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46166"/>
            <a:ext cx="1916670" cy="459648"/>
            <a:chOff x="6828090" y="4956561"/>
            <a:chExt cx="2112097" cy="506515"/>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7" y="5005213"/>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55498238"/>
              </p:ext>
            </p:extLst>
          </p:nvPr>
        </p:nvGraphicFramePr>
        <p:xfrm>
          <a:off x="7440930" y="2575057"/>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0" kern="1200" dirty="0">
                          <a:solidFill>
                            <a:srgbClr val="8E8EE1"/>
                          </a:solidFill>
                          <a:latin typeface="DIN Next LT Arabic" panose="020B0503020203050203" pitchFamily="34" charset="-78"/>
                          <a:ea typeface="+mn-ea"/>
                          <a:cs typeface="DIN Next LT Arabic" panose="020B0503020203050203" pitchFamily="34" charset="-78"/>
                        </a:rPr>
                        <a:t>HANIN KABALAN</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hanin.kabalan@gmail.com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7"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 Driven Digital Government</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deal with the massive flow of data across social media and other digital platforms, resulting in undesirable </a:t>
            </a:r>
            <a:r>
              <a:rPr lang="en-US" sz="1200" dirty="0" err="1">
                <a:solidFill>
                  <a:schemeClr val="tx1">
                    <a:lumMod val="65000"/>
                    <a:lumOff val="35000"/>
                  </a:schemeClr>
                </a:solidFill>
                <a:latin typeface="DIN Next LT Arabic" panose="020B0503020203050203" pitchFamily="34" charset="-78"/>
                <a:cs typeface="DIN Next LT Arabic" panose="020B0503020203050203" pitchFamily="34" charset="-78"/>
              </a:rPr>
              <a:t>behaviours</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 among the youth?</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14964"/>
            <a:ext cx="6457112" cy="1015663"/>
          </a:xfrm>
          <a:prstGeom prst="rect">
            <a:avLst/>
          </a:prstGeom>
          <a:noFill/>
        </p:spPr>
        <p:txBody>
          <a:bodyPr wrap="square">
            <a:spAutoFit/>
          </a:bodyPr>
          <a:lstStyle/>
          <a:p>
            <a:r>
              <a:rPr lang="en-US" sz="1200" dirty="0"/>
              <a:t>The proposed solution focuses on text-based communications in the Arabic Emirati dialect, we will design a targeted approach for monitoring social media and digital platforms. This will involve developing a nuanced natural language processing (NLP) system, conducting sentiment analysis tailored to the Emirati dialect, and integrating this solution with social media platforms to focus on youth-related content.</a:t>
            </a:r>
          </a:p>
        </p:txBody>
      </p:sp>
      <p:sp>
        <p:nvSpPr>
          <p:cNvPr id="6" name="Title 1">
            <a:extLst>
              <a:ext uri="{FF2B5EF4-FFF2-40B4-BE49-F238E27FC236}">
                <a16:creationId xmlns:a16="http://schemas.microsoft.com/office/drawing/2014/main" id="{D8C4A5CF-97EC-7006-DC61-FC3F09500DBC}"/>
              </a:ext>
            </a:extLst>
          </p:cNvPr>
          <p:cNvSpPr>
            <a:spLocks noGrp="1"/>
          </p:cNvSpPr>
          <p:nvPr>
            <p:ph type="ctrTitle"/>
          </p:nvPr>
        </p:nvSpPr>
        <p:spPr>
          <a:xfrm>
            <a:off x="339144" y="73783"/>
            <a:ext cx="3552136" cy="369332"/>
          </a:xfrm>
        </p:spPr>
        <p:txBody>
          <a:bodyPr>
            <a:noAutofit/>
          </a:bodyPr>
          <a:lstStyle/>
          <a:p>
            <a:pPr algn="l"/>
            <a:r>
              <a:rPr lang="en-US" sz="1050" b="1" spc="600" dirty="0">
                <a:solidFill>
                  <a:schemeClr val="bg1"/>
                </a:solidFill>
              </a:rPr>
              <a:t> ENTREPRENEURS TRACK</a:t>
            </a:r>
          </a:p>
        </p:txBody>
      </p:sp>
    </p:spTree>
    <p:extLst>
      <p:ext uri="{BB962C8B-B14F-4D97-AF65-F5344CB8AC3E}">
        <p14:creationId xmlns:p14="http://schemas.microsoft.com/office/powerpoint/2010/main" val="20647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err="1">
                <a:solidFill>
                  <a:srgbClr val="8E8EE1"/>
                </a:solidFill>
                <a:latin typeface="DIN Next LT Arabic" panose="020B0503020203050203" pitchFamily="34" charset="-78"/>
                <a:cs typeface="DIN Next LT Arabic" panose="020B0503020203050203" pitchFamily="34" charset="-78"/>
              </a:rPr>
              <a:t>ThriveTechs</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703771" y="5070528"/>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858468987"/>
              </p:ext>
            </p:extLst>
          </p:nvPr>
        </p:nvGraphicFramePr>
        <p:xfrm>
          <a:off x="7703771" y="2468089"/>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TAIF ABDULJALIL</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h.abdullah2245@gmail.com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738664"/>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9" y="125660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games specifically designed for individuals with disabilities in the age group of 6-18 be developed using Virtual Reality (VR), Augmented Reality (AR), or Mixed Reality (MR) technology?</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68089"/>
            <a:ext cx="6928827" cy="3046988"/>
          </a:xfrm>
          <a:prstGeom prst="rect">
            <a:avLst/>
          </a:prstGeom>
          <a:noFill/>
        </p:spPr>
        <p:txBody>
          <a:bodyPr wrap="square">
            <a:spAutoFit/>
          </a:bodyPr>
          <a:lstStyle/>
          <a:p>
            <a:r>
              <a:rPr lang="en-US" sz="1200" dirty="0" err="1"/>
              <a:t>ThriveVerse</a:t>
            </a:r>
            <a:r>
              <a:rPr lang="en-US" sz="1200" dirty="0"/>
              <a:t> is a groundbreaking extended reality platform designed specifically for individuals with dyslexia. It offers a comprehensive approach to support dyslexic users through immersive AR, VR, and MR experiences. </a:t>
            </a:r>
            <a:r>
              <a:rPr lang="en-US" sz="1200" dirty="0" err="1"/>
              <a:t>ThriveVerse</a:t>
            </a:r>
            <a:r>
              <a:rPr lang="en-US" sz="1200" dirty="0"/>
              <a:t> stands out for its high level of personalization, allowing guardians to customize aspects such as colors, difficulty levels, and immersion preferences to suit individual needs. A unique feature is the integration of virtual assistant support, enabling guardians to participate as guides or assistants within the experience, ensuring continuity and support even when they are not physically present.</a:t>
            </a:r>
          </a:p>
          <a:p>
            <a:endParaRPr lang="en-US" sz="1200" dirty="0"/>
          </a:p>
          <a:p>
            <a:r>
              <a:rPr lang="en-US" sz="1200" dirty="0" err="1"/>
              <a:t>ThriveVerse</a:t>
            </a:r>
            <a:r>
              <a:rPr lang="en-US" sz="1200" dirty="0"/>
              <a:t> provides diverse activities tailored to different learning styles, including an educational VR animal safari that offers emotional support through interactions with virtual animals. Adaptive gameplay mechanics adjust difficulty levels in real-time, while a virtual assistant tracks progress and offers feedback for further improvement. Additionally, an AR enhancement section transforms tasks typically avoided by dyslexic individuals into engaging experiences, promoting inclusive learning in a supportive environment. Overall, </a:t>
            </a:r>
            <a:r>
              <a:rPr lang="en-US" sz="1200" dirty="0" err="1"/>
              <a:t>ThriveVerse's</a:t>
            </a:r>
            <a:r>
              <a:rPr lang="en-US" sz="1200" dirty="0"/>
              <a:t> focus on personalized, multifaceted experiences combined with its integration of virtual assistant support and adaptive gameplay mechanics make it a unique and innovative solution for individuals with dyslexia.</a:t>
            </a:r>
          </a:p>
        </p:txBody>
      </p:sp>
      <p:sp>
        <p:nvSpPr>
          <p:cNvPr id="7" name="Title 1">
            <a:extLst>
              <a:ext uri="{FF2B5EF4-FFF2-40B4-BE49-F238E27FC236}">
                <a16:creationId xmlns:a16="http://schemas.microsoft.com/office/drawing/2014/main" id="{A429738E-E1C4-6364-2064-D3C3B9ECB7B0}"/>
              </a:ext>
            </a:extLst>
          </p:cNvPr>
          <p:cNvSpPr>
            <a:spLocks noGrp="1"/>
          </p:cNvSpPr>
          <p:nvPr>
            <p:ph type="ctrTitle"/>
          </p:nvPr>
        </p:nvSpPr>
        <p:spPr>
          <a:xfrm>
            <a:off x="339144" y="178515"/>
            <a:ext cx="2251656" cy="264599"/>
          </a:xfrm>
        </p:spPr>
        <p:txBody>
          <a:bodyPr>
            <a:noAutofit/>
          </a:bodyPr>
          <a:lstStyle/>
          <a:p>
            <a:pPr algn="l"/>
            <a:r>
              <a:rPr lang="en-US" sz="1050" b="1" spc="600" dirty="0">
                <a:solidFill>
                  <a:schemeClr val="bg1"/>
                </a:solidFill>
              </a:rPr>
              <a:t>RISING STARS TRACK</a:t>
            </a:r>
          </a:p>
        </p:txBody>
      </p:sp>
      <p:sp>
        <p:nvSpPr>
          <p:cNvPr id="9" name="Flowchart: Connector 8">
            <a:extLst>
              <a:ext uri="{FF2B5EF4-FFF2-40B4-BE49-F238E27FC236}">
                <a16:creationId xmlns:a16="http://schemas.microsoft.com/office/drawing/2014/main" id="{EECDEEAE-D3D2-A655-F1C3-87E7422068B3}"/>
              </a:ext>
            </a:extLst>
          </p:cNvPr>
          <p:cNvSpPr/>
          <p:nvPr/>
        </p:nvSpPr>
        <p:spPr>
          <a:xfrm>
            <a:off x="10072942" y="737067"/>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1</a:t>
            </a:r>
            <a:br>
              <a:rPr lang="en-US" sz="2000" b="1" dirty="0"/>
            </a:br>
            <a:r>
              <a:rPr lang="en-US" sz="1400" b="1" dirty="0"/>
              <a:t>First Place</a:t>
            </a:r>
            <a:endParaRPr lang="en-AE" sz="2400" b="1" dirty="0"/>
          </a:p>
        </p:txBody>
      </p:sp>
    </p:spTree>
    <p:extLst>
      <p:ext uri="{BB962C8B-B14F-4D97-AF65-F5344CB8AC3E}">
        <p14:creationId xmlns:p14="http://schemas.microsoft.com/office/powerpoint/2010/main" val="90192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E04E2-8AB8-9AE1-42CA-58CA56BBAB91}"/>
              </a:ext>
            </a:extLst>
          </p:cNvPr>
          <p:cNvSpPr>
            <a:spLocks noGrp="1"/>
          </p:cNvSpPr>
          <p:nvPr>
            <p:ph type="ctrTitle"/>
          </p:nvPr>
        </p:nvSpPr>
        <p:spPr>
          <a:xfrm>
            <a:off x="545205" y="2107001"/>
            <a:ext cx="5251913" cy="1784194"/>
          </a:xfrm>
        </p:spPr>
        <p:txBody>
          <a:bodyPr>
            <a:normAutofit/>
          </a:bodyPr>
          <a:lstStyle/>
          <a:p>
            <a:pPr algn="l"/>
            <a:r>
              <a:rPr lang="en-US" sz="4800" b="1" dirty="0">
                <a:solidFill>
                  <a:schemeClr val="bg1"/>
                </a:solidFill>
              </a:rPr>
              <a:t>Gov Innovators</a:t>
            </a:r>
            <a:br>
              <a:rPr lang="en-US" sz="4800" b="1" dirty="0">
                <a:solidFill>
                  <a:schemeClr val="bg1"/>
                </a:solidFill>
              </a:rPr>
            </a:br>
            <a:r>
              <a:rPr lang="en-US" sz="4800" b="1" dirty="0">
                <a:solidFill>
                  <a:schemeClr val="bg1"/>
                </a:solidFill>
              </a:rPr>
              <a:t>Track</a:t>
            </a:r>
          </a:p>
        </p:txBody>
      </p:sp>
    </p:spTree>
    <p:extLst>
      <p:ext uri="{BB962C8B-B14F-4D97-AF65-F5344CB8AC3E}">
        <p14:creationId xmlns:p14="http://schemas.microsoft.com/office/powerpoint/2010/main" val="33892053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Dubai schools branch</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024721"/>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26174"/>
            <a:ext cx="1916671" cy="459644"/>
            <a:chOff x="6828090" y="4956561"/>
            <a:chExt cx="2112099" cy="506510"/>
          </a:xfrm>
        </p:grpSpPr>
        <p:sp>
          <p:nvSpPr>
            <p:cNvPr id="45" name="Rectangle 44">
              <a:hlinkClick r:id="rId2"/>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2"/>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3"/>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532387330"/>
              </p:ext>
            </p:extLst>
          </p:nvPr>
        </p:nvGraphicFramePr>
        <p:xfrm>
          <a:off x="7440930" y="2588909"/>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0" kern="1200" dirty="0">
                          <a:solidFill>
                            <a:srgbClr val="8E8EE1"/>
                          </a:solidFill>
                          <a:latin typeface="DIN Next LT Arabic" panose="020B0503020203050203" pitchFamily="34" charset="-78"/>
                          <a:ea typeface="+mn-ea"/>
                          <a:cs typeface="DIN Next LT Arabic" panose="020B0503020203050203" pitchFamily="34" charset="-78"/>
                        </a:rPr>
                        <a:t>MAISA ALOSAIMI</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maisaalosaimi@gmail.com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7"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User-Driven Digital Government</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830997"/>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communication and collaboration between parents and the schools' management be enhanced to help students overcome psychological and social challenges in school, including those with special needs, gifted students, and high achievers?</a:t>
            </a:r>
          </a:p>
        </p:txBody>
      </p:sp>
      <p:sp>
        <p:nvSpPr>
          <p:cNvPr id="8" name="TextBox 7">
            <a:extLst>
              <a:ext uri="{FF2B5EF4-FFF2-40B4-BE49-F238E27FC236}">
                <a16:creationId xmlns:a16="http://schemas.microsoft.com/office/drawing/2014/main" id="{544EA191-CE26-3059-15E1-7775015C83BC}"/>
              </a:ext>
            </a:extLst>
          </p:cNvPr>
          <p:cNvSpPr txBox="1"/>
          <p:nvPr/>
        </p:nvSpPr>
        <p:spPr>
          <a:xfrm>
            <a:off x="319595" y="2354166"/>
            <a:ext cx="7243253" cy="3231654"/>
          </a:xfrm>
          <a:prstGeom prst="rect">
            <a:avLst/>
          </a:prstGeom>
          <a:noFill/>
        </p:spPr>
        <p:txBody>
          <a:bodyPr wrap="square">
            <a:spAutoFit/>
          </a:bodyPr>
          <a:lstStyle/>
          <a:p>
            <a:r>
              <a:rPr lang="en-US" sz="1200" dirty="0"/>
              <a:t>Awn is an innovative mobile application designed to empower the parents of students in the Emirates School Establishment who face psychological or social challenges. By leveraging AI technology, Awn provides a personalized experience by analyzing parental inputs to classify their children’s problems into psychological or social categories. The application offers a customized guidance pathway, connected to a curated list of specialists, and provides multiple relevant informational resources to educate and support parents on their journey. With an easy-to-use interface and a data-driven approach, Awn aims to bridge the communication gap between parents and educational support systems, ensuring the well-being of every child and that every parent feels supported.</a:t>
            </a:r>
          </a:p>
          <a:p>
            <a:r>
              <a:rPr lang="en-US" sz="1200" dirty="0"/>
              <a:t>The unique points of the ‘Awn’ application idea can include the following:</a:t>
            </a:r>
          </a:p>
          <a:p>
            <a:pPr marL="171450" indent="-171450">
              <a:buFont typeface="Arial" panose="020B0604020202020204" pitchFamily="34" charset="0"/>
              <a:buChar char="•"/>
            </a:pPr>
            <a:r>
              <a:rPr lang="en-US" sz="1200" dirty="0"/>
              <a:t>Utilizing AI to classify psychological and social issues based on parents’ accounts, providing personalized and targeted support.</a:t>
            </a:r>
            <a:endParaRPr lang="ar-EG" sz="1200" dirty="0"/>
          </a:p>
          <a:p>
            <a:pPr marL="171450" indent="-171450">
              <a:buFont typeface="Arial" panose="020B0604020202020204" pitchFamily="34" charset="0"/>
              <a:buChar char="•"/>
            </a:pPr>
            <a:r>
              <a:rPr lang="en-US" sz="1200" dirty="0"/>
              <a:t>Collaborating with the Emirates School Establishment and health entities to offer a list of accredited specialists.</a:t>
            </a:r>
          </a:p>
          <a:p>
            <a:pPr marL="171450" indent="-171450">
              <a:buFont typeface="Arial" panose="020B0604020202020204" pitchFamily="34" charset="0"/>
              <a:buChar char="•"/>
            </a:pPr>
            <a:r>
              <a:rPr lang="en-US" sz="1200" dirty="0"/>
              <a:t>Providing continuously updated multimedia educational content to help parents understand and address challenges.</a:t>
            </a:r>
          </a:p>
          <a:p>
            <a:pPr marL="171450" indent="-171450">
              <a:buFont typeface="Arial" panose="020B0604020202020204" pitchFamily="34" charset="0"/>
              <a:buChar char="•"/>
            </a:pPr>
            <a:r>
              <a:rPr lang="en-US" sz="1200" dirty="0"/>
              <a:t>Offering an innovative solution through the ‘Awn’ application that simplifies and removes bureaucratic obstacles in the pathway to seeking psychological and social support for children.</a:t>
            </a:r>
          </a:p>
        </p:txBody>
      </p:sp>
      <p:sp>
        <p:nvSpPr>
          <p:cNvPr id="6" name="Title 1">
            <a:extLst>
              <a:ext uri="{FF2B5EF4-FFF2-40B4-BE49-F238E27FC236}">
                <a16:creationId xmlns:a16="http://schemas.microsoft.com/office/drawing/2014/main" id="{5C42C033-EEA1-EDBF-D934-25C52486824E}"/>
              </a:ext>
            </a:extLst>
          </p:cNvPr>
          <p:cNvSpPr>
            <a:spLocks noGrp="1"/>
          </p:cNvSpPr>
          <p:nvPr>
            <p:ph type="ctrTitle"/>
          </p:nvPr>
        </p:nvSpPr>
        <p:spPr>
          <a:xfrm>
            <a:off x="339144" y="73783"/>
            <a:ext cx="3552136" cy="369332"/>
          </a:xfrm>
        </p:spPr>
        <p:txBody>
          <a:bodyPr>
            <a:noAutofit/>
          </a:bodyPr>
          <a:lstStyle/>
          <a:p>
            <a:pPr algn="l"/>
            <a:r>
              <a:rPr lang="en-US" sz="1050" b="1" spc="600" dirty="0">
                <a:solidFill>
                  <a:schemeClr val="bg1"/>
                </a:solidFill>
              </a:rPr>
              <a:t> Gov Innovators TRACK</a:t>
            </a:r>
          </a:p>
        </p:txBody>
      </p:sp>
    </p:spTree>
    <p:extLst>
      <p:ext uri="{BB962C8B-B14F-4D97-AF65-F5344CB8AC3E}">
        <p14:creationId xmlns:p14="http://schemas.microsoft.com/office/powerpoint/2010/main" val="67264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LEG TECH</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359650" y="2066286"/>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440930" y="5148130"/>
            <a:ext cx="1916671" cy="459645"/>
            <a:chOff x="6828090" y="4956561"/>
            <a:chExt cx="2112099" cy="506511"/>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443249" y="5005209"/>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231937624"/>
              </p:ext>
            </p:extLst>
          </p:nvPr>
        </p:nvGraphicFramePr>
        <p:xfrm>
          <a:off x="7440930" y="2630474"/>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0" kern="1200" dirty="0" err="1">
                          <a:solidFill>
                            <a:srgbClr val="8E8EE1"/>
                          </a:solidFill>
                          <a:latin typeface="DIN Next LT Arabic" panose="020B0503020203050203" pitchFamily="34" charset="-78"/>
                          <a:ea typeface="+mn-ea"/>
                          <a:cs typeface="DIN Next LT Arabic" panose="020B0503020203050203" pitchFamily="34" charset="-78"/>
                        </a:rPr>
                        <a:t>Nisrine</a:t>
                      </a:r>
                      <a:r>
                        <a:rPr lang="en-US" sz="1200" b="0" kern="1200" dirty="0">
                          <a:solidFill>
                            <a:srgbClr val="8E8EE1"/>
                          </a:solidFill>
                          <a:latin typeface="DIN Next LT Arabic" panose="020B0503020203050203" pitchFamily="34" charset="-78"/>
                          <a:ea typeface="+mn-ea"/>
                          <a:cs typeface="DIN Next LT Arabic" panose="020B0503020203050203" pitchFamily="34" charset="-78"/>
                        </a:rPr>
                        <a:t> Said</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hlinkClick r:id="rId5"/>
                        </a:rPr>
                        <a:t>nisrine559@gmail.com</a:t>
                      </a:r>
                      <a:endParaRPr lang="en-US" sz="1200" b="1" kern="1200" dirty="0">
                        <a:solidFill>
                          <a:srgbClr val="8E8EE1"/>
                        </a:solidFill>
                        <a:latin typeface="DIN Next LT Arabic" panose="020B0503020203050203" pitchFamily="34" charset="-78"/>
                        <a:ea typeface="+mn-ea"/>
                        <a:cs typeface="DIN Next LT Arabic" panose="020B0503020203050203" pitchFamily="34" charset="-78"/>
                      </a:endParaRPr>
                    </a:p>
                    <a:p>
                      <a:endParaRPr lang="en-US" sz="1200" b="1" kern="1200" dirty="0">
                        <a:solidFill>
                          <a:srgbClr val="8E8EE1"/>
                        </a:solidFill>
                        <a:latin typeface="DIN Next LT Arabic" panose="020B0503020203050203" pitchFamily="34" charset="-78"/>
                        <a:ea typeface="+mn-ea"/>
                        <a:cs typeface="DIN Next LT Arabic" panose="020B0503020203050203" pitchFamily="34" charset="-78"/>
                      </a:endParaRP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7" y="953970"/>
            <a:ext cx="7111162" cy="30777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User-Driven Digital Government</a:t>
            </a: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we facilitate for users to access legal information and consultations from the ministry?</a:t>
            </a:r>
          </a:p>
        </p:txBody>
      </p:sp>
      <p:sp>
        <p:nvSpPr>
          <p:cNvPr id="8" name="TextBox 7">
            <a:extLst>
              <a:ext uri="{FF2B5EF4-FFF2-40B4-BE49-F238E27FC236}">
                <a16:creationId xmlns:a16="http://schemas.microsoft.com/office/drawing/2014/main" id="{544EA191-CE26-3059-15E1-7775015C83BC}"/>
              </a:ext>
            </a:extLst>
          </p:cNvPr>
          <p:cNvSpPr txBox="1"/>
          <p:nvPr/>
        </p:nvSpPr>
        <p:spPr>
          <a:xfrm>
            <a:off x="339144" y="2446499"/>
            <a:ext cx="6907962" cy="461665"/>
          </a:xfrm>
          <a:prstGeom prst="rect">
            <a:avLst/>
          </a:prstGeom>
          <a:noFill/>
        </p:spPr>
        <p:txBody>
          <a:bodyPr wrap="square">
            <a:spAutoFit/>
          </a:bodyPr>
          <a:lstStyle/>
          <a:p>
            <a:r>
              <a:rPr lang="en-US" sz="1200" dirty="0"/>
              <a:t>Design a virtual legal consultant based on machine learning (artificial intelligence) through which it can provide legal assistance so customers can obtain information easily, accurately and effectively.</a:t>
            </a:r>
          </a:p>
        </p:txBody>
      </p:sp>
      <p:sp>
        <p:nvSpPr>
          <p:cNvPr id="6" name="Title 1">
            <a:extLst>
              <a:ext uri="{FF2B5EF4-FFF2-40B4-BE49-F238E27FC236}">
                <a16:creationId xmlns:a16="http://schemas.microsoft.com/office/drawing/2014/main" id="{5C42C033-EEA1-EDBF-D934-25C52486824E}"/>
              </a:ext>
            </a:extLst>
          </p:cNvPr>
          <p:cNvSpPr>
            <a:spLocks noGrp="1"/>
          </p:cNvSpPr>
          <p:nvPr>
            <p:ph type="ctrTitle"/>
          </p:nvPr>
        </p:nvSpPr>
        <p:spPr>
          <a:xfrm>
            <a:off x="339144" y="73783"/>
            <a:ext cx="3552136" cy="369332"/>
          </a:xfrm>
        </p:spPr>
        <p:txBody>
          <a:bodyPr>
            <a:noAutofit/>
          </a:bodyPr>
          <a:lstStyle/>
          <a:p>
            <a:pPr algn="l"/>
            <a:r>
              <a:rPr lang="en-US" sz="1050" b="1" spc="600" dirty="0">
                <a:solidFill>
                  <a:schemeClr val="bg1"/>
                </a:solidFill>
              </a:rPr>
              <a:t> Gov Innovators TRACK</a:t>
            </a:r>
          </a:p>
        </p:txBody>
      </p:sp>
    </p:spTree>
    <p:extLst>
      <p:ext uri="{BB962C8B-B14F-4D97-AF65-F5344CB8AC3E}">
        <p14:creationId xmlns:p14="http://schemas.microsoft.com/office/powerpoint/2010/main" val="3329471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Hamdan Bin Rashid Team </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810862" y="5102324"/>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103623376"/>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NASSER ABDULLA</a:t>
                      </a:r>
                      <a:endParaRPr lang="ar-SA" sz="1200" b="1" kern="1200" dirty="0">
                        <a:solidFill>
                          <a:srgbClr val="8E8EE1"/>
                        </a:solidFill>
                        <a:latin typeface="DIN Next LT Arabic" panose="020B0503020203050203" pitchFamily="34" charset="-78"/>
                        <a:ea typeface="+mn-ea"/>
                        <a:cs typeface="DIN Next LT Arabic" panose="020B0503020203050203" pitchFamily="34" charset="-78"/>
                      </a:endParaRP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nasser57789s@gmail.com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95410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9" y="125660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a:t>
            </a:r>
            <a:r>
              <a:rPr lang="ar-SA"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How can improve the response speed to emergency cases, especially critical situations during peak hours and congestion, and how can important criminal evidence be quickly transferred to analysis laboratories?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68089"/>
            <a:ext cx="6928827" cy="1015663"/>
          </a:xfrm>
          <a:prstGeom prst="rect">
            <a:avLst/>
          </a:prstGeom>
          <a:noFill/>
        </p:spPr>
        <p:txBody>
          <a:bodyPr wrap="square">
            <a:spAutoFit/>
          </a:bodyPr>
          <a:lstStyle/>
          <a:p>
            <a:r>
              <a:rPr lang="en-US" sz="1200" dirty="0"/>
              <a:t>The average response time internationally targeted for first responding team is 6 - 8 minutes, in 90% of total accidents. Dubai Civil Defense has achieved average response time (4 minutes) in more than 30% of the accidents reported in 2015. With advanced technology, faster and more accurate detection aims at achieving a faster response time for the first responders to reach the location of a fire incident</a:t>
            </a:r>
          </a:p>
        </p:txBody>
      </p:sp>
      <p:sp>
        <p:nvSpPr>
          <p:cNvPr id="10" name="Title 1">
            <a:extLst>
              <a:ext uri="{FF2B5EF4-FFF2-40B4-BE49-F238E27FC236}">
                <a16:creationId xmlns:a16="http://schemas.microsoft.com/office/drawing/2014/main" id="{FD7F4D6E-AADF-7210-709F-57559AA20BCA}"/>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RISING STARS TRACK</a:t>
            </a:r>
          </a:p>
        </p:txBody>
      </p:sp>
      <p:sp>
        <p:nvSpPr>
          <p:cNvPr id="4" name="Flowchart: Connector 3">
            <a:extLst>
              <a:ext uri="{FF2B5EF4-FFF2-40B4-BE49-F238E27FC236}">
                <a16:creationId xmlns:a16="http://schemas.microsoft.com/office/drawing/2014/main" id="{0FA51549-6419-8F2A-9195-CDC171B8AF11}"/>
              </a:ext>
            </a:extLst>
          </p:cNvPr>
          <p:cNvSpPr/>
          <p:nvPr/>
        </p:nvSpPr>
        <p:spPr>
          <a:xfrm>
            <a:off x="10018459" y="682584"/>
            <a:ext cx="1198626" cy="1198626"/>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2</a:t>
            </a:r>
            <a:br>
              <a:rPr lang="en-US" sz="2000" b="1" dirty="0"/>
            </a:br>
            <a:r>
              <a:rPr lang="en-US" sz="1400" b="1" dirty="0"/>
              <a:t>Second Place</a:t>
            </a:r>
            <a:endParaRPr lang="en-AE" sz="2400" b="1" dirty="0"/>
          </a:p>
        </p:txBody>
      </p:sp>
    </p:spTree>
    <p:extLst>
      <p:ext uri="{BB962C8B-B14F-4D97-AF65-F5344CB8AC3E}">
        <p14:creationId xmlns:p14="http://schemas.microsoft.com/office/powerpoint/2010/main" val="2188355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Innovate for the future </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7" y="2035283"/>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810862" y="5110353"/>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4083994655"/>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FATIMA ALNAQBI</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fa6ma.xii@gmail.com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738664"/>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 Driven Digital Government</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9" y="1256600"/>
            <a:ext cx="5644312" cy="830997"/>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a:t>
            </a:r>
            <a:r>
              <a:rPr lang="ar-SA"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How can communication and collaboration between parents and the schools' management be enhanced to help students overcome psychological and social challenges in school, including those with special needs, gifted students, and high achievers?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68089"/>
            <a:ext cx="6928827" cy="830997"/>
          </a:xfrm>
          <a:prstGeom prst="rect">
            <a:avLst/>
          </a:prstGeom>
          <a:noFill/>
        </p:spPr>
        <p:txBody>
          <a:bodyPr wrap="square">
            <a:spAutoFit/>
          </a:bodyPr>
          <a:lstStyle/>
          <a:p>
            <a:r>
              <a:rPr lang="en-US" sz="1200" dirty="0"/>
              <a:t>Psychological support chatbot is a chatbot with an AI integrated tool to help students express their feelings, after which the chat bot will detect the student's feeling and respond accordingly, Also, "Machine Learning for kids" introduces machine learning by providing hands-on experiences for training machine learning systems and building things with them.</a:t>
            </a:r>
          </a:p>
        </p:txBody>
      </p:sp>
      <p:sp>
        <p:nvSpPr>
          <p:cNvPr id="7" name="Title 1">
            <a:extLst>
              <a:ext uri="{FF2B5EF4-FFF2-40B4-BE49-F238E27FC236}">
                <a16:creationId xmlns:a16="http://schemas.microsoft.com/office/drawing/2014/main" id="{4F909A04-CD37-8312-72C1-8D1D03CE8E76}"/>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RISING STARS TRACK</a:t>
            </a:r>
          </a:p>
        </p:txBody>
      </p:sp>
      <p:sp>
        <p:nvSpPr>
          <p:cNvPr id="4" name="Flowchart: Connector 3">
            <a:extLst>
              <a:ext uri="{FF2B5EF4-FFF2-40B4-BE49-F238E27FC236}">
                <a16:creationId xmlns:a16="http://schemas.microsoft.com/office/drawing/2014/main" id="{0F765135-881E-D5FD-AF9B-EF5194828453}"/>
              </a:ext>
            </a:extLst>
          </p:cNvPr>
          <p:cNvSpPr/>
          <p:nvPr/>
        </p:nvSpPr>
        <p:spPr>
          <a:xfrm>
            <a:off x="10072942" y="737067"/>
            <a:ext cx="1089660" cy="108966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3</a:t>
            </a:r>
            <a:br>
              <a:rPr lang="en-US" sz="2000" b="1" dirty="0"/>
            </a:br>
            <a:r>
              <a:rPr lang="en-US" sz="1400" b="1" dirty="0"/>
              <a:t>Third Place</a:t>
            </a:r>
            <a:endParaRPr lang="en-AE" sz="2400" b="1" dirty="0"/>
          </a:p>
        </p:txBody>
      </p:sp>
    </p:spTree>
    <p:extLst>
      <p:ext uri="{BB962C8B-B14F-4D97-AF65-F5344CB8AC3E}">
        <p14:creationId xmlns:p14="http://schemas.microsoft.com/office/powerpoint/2010/main" val="3070846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Elite first responders</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703771" y="5141316"/>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762857"/>
              </p:ext>
            </p:extLst>
          </p:nvPr>
        </p:nvGraphicFramePr>
        <p:xfrm>
          <a:off x="7703771" y="2468089"/>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OMAYMA ESSA</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mimibeauty20@yahoo.com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95410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9" y="125660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 How can the government entities in the Fujairah enhance their capacity for a swift response in cases of crises and emergencies?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68089"/>
            <a:ext cx="6928827" cy="1938992"/>
          </a:xfrm>
          <a:prstGeom prst="rect">
            <a:avLst/>
          </a:prstGeom>
          <a:noFill/>
        </p:spPr>
        <p:txBody>
          <a:bodyPr wrap="square">
            <a:spAutoFit/>
          </a:bodyPr>
          <a:lstStyle/>
          <a:p>
            <a:r>
              <a:rPr lang="en-US" sz="1200" dirty="0"/>
              <a:t>Presenting an AI-powered firefighting robot designed to enhance emergency response capacity, our project utilizes autonomous detection and suppression mechanisms to address crises swiftly. Powered by an Arduino, the robot features flame and gas sensors, a water pump connected to a servo motor for precise control, and a groundbreaking SIM card system. This SIM card, programmed to notify homeowners or emergency services directly, eliminates the delays associated with manual reporting, ensuring a rapid and efficient response. Beyond firefighting, our project integrates the principle of 'zero bureaucracy,' automating detection, suppression, and notification processes to minimize bureaucratic hurdles. Recognizing the urgency of swift responses during emergencies, we believe our prototype, although with room for improvement, holds immense potential in revolutionizing and expediting emergency interventions.</a:t>
            </a:r>
          </a:p>
        </p:txBody>
      </p:sp>
      <p:sp>
        <p:nvSpPr>
          <p:cNvPr id="7" name="Title 1">
            <a:extLst>
              <a:ext uri="{FF2B5EF4-FFF2-40B4-BE49-F238E27FC236}">
                <a16:creationId xmlns:a16="http://schemas.microsoft.com/office/drawing/2014/main" id="{F3B8ED26-AB82-E9EA-6F14-6ADADF60AA16}"/>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RISING STARS TRACK</a:t>
            </a:r>
          </a:p>
        </p:txBody>
      </p:sp>
    </p:spTree>
    <p:extLst>
      <p:ext uri="{BB962C8B-B14F-4D97-AF65-F5344CB8AC3E}">
        <p14:creationId xmlns:p14="http://schemas.microsoft.com/office/powerpoint/2010/main" val="161976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Digital </a:t>
            </a:r>
            <a:r>
              <a:rPr lang="en-US" b="1" dirty="0" err="1">
                <a:solidFill>
                  <a:srgbClr val="8E8EE1"/>
                </a:solidFill>
                <a:latin typeface="DIN Next LT Arabic" panose="020B0503020203050203" pitchFamily="34" charset="-78"/>
                <a:cs typeface="DIN Next LT Arabic" panose="020B0503020203050203" pitchFamily="34" charset="-78"/>
              </a:rPr>
              <a:t>Artechits</a:t>
            </a:r>
            <a:endParaRPr lang="en-US" b="1" dirty="0">
              <a:solidFill>
                <a:srgbClr val="8E8EE1"/>
              </a:solidFill>
              <a:latin typeface="DIN Next LT Arabic" panose="020B0503020203050203" pitchFamily="34" charset="-78"/>
              <a:cs typeface="DIN Next LT Arabic" panose="020B0503020203050203" pitchFamily="34" charset="-78"/>
            </a:endParaRP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657766"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657766" y="5131899"/>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433620921"/>
              </p:ext>
            </p:extLst>
          </p:nvPr>
        </p:nvGraphicFramePr>
        <p:xfrm>
          <a:off x="7697478" y="2586681"/>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MANSOUR HASSAN</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msmh2007@outlook.com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954107"/>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Digital By Design</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8" y="1196980"/>
            <a:ext cx="5644312" cy="646331"/>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to leverage ministry data to establish a digital geospatial data platform that integrates geographical data with statistical information to generate data maps with official statistics?</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6" y="2513924"/>
            <a:ext cx="7245792" cy="830997"/>
          </a:xfrm>
          <a:prstGeom prst="rect">
            <a:avLst/>
          </a:prstGeom>
          <a:noFill/>
        </p:spPr>
        <p:txBody>
          <a:bodyPr wrap="square">
            <a:spAutoFit/>
          </a:bodyPr>
          <a:lstStyle/>
          <a:p>
            <a:r>
              <a:rPr lang="en-US" sz="1200" dirty="0"/>
              <a:t>Establishing a digital geospatial platform that integrates geographical data and statistical information from the Ministry of Community Development to produce data mapping for official data and statistics use. Not only will this platform enhance knowledge in social and economical aspects, but also help decision makers in improving public services and planning innovation initiatives</a:t>
            </a:r>
          </a:p>
        </p:txBody>
      </p:sp>
      <p:sp>
        <p:nvSpPr>
          <p:cNvPr id="7" name="Title 1">
            <a:extLst>
              <a:ext uri="{FF2B5EF4-FFF2-40B4-BE49-F238E27FC236}">
                <a16:creationId xmlns:a16="http://schemas.microsoft.com/office/drawing/2014/main" id="{732124C8-E244-3116-D355-41EDC9F2086B}"/>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RISING STARS TRACK</a:t>
            </a:r>
          </a:p>
        </p:txBody>
      </p:sp>
    </p:spTree>
    <p:extLst>
      <p:ext uri="{BB962C8B-B14F-4D97-AF65-F5344CB8AC3E}">
        <p14:creationId xmlns:p14="http://schemas.microsoft.com/office/powerpoint/2010/main" val="462773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9"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The Innovation Nation</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810862" y="5124207"/>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2883968356"/>
              </p:ext>
            </p:extLst>
          </p:nvPr>
        </p:nvGraphicFramePr>
        <p:xfrm>
          <a:off x="7810862" y="2354166"/>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GAYA ALMARZOOQI</a:t>
                      </a:r>
                      <a:endParaRPr lang="ar-SA" sz="1200" b="1" kern="1200" dirty="0">
                        <a:solidFill>
                          <a:srgbClr val="8E8EE1"/>
                        </a:solidFill>
                        <a:latin typeface="DIN Next LT Arabic" panose="020B0503020203050203" pitchFamily="34" charset="-78"/>
                        <a:ea typeface="+mn-ea"/>
                        <a:cs typeface="DIN Next LT Arabic" panose="020B0503020203050203" pitchFamily="34" charset="-78"/>
                      </a:endParaRP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galmarzooqi9@gmail.com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738664"/>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 Driven Digital Government</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9" y="125660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a:t>
            </a:r>
            <a:r>
              <a:rPr lang="ar-SA" sz="1200" dirty="0">
                <a:solidFill>
                  <a:schemeClr val="tx1">
                    <a:lumMod val="65000"/>
                    <a:lumOff val="35000"/>
                  </a:schemeClr>
                </a:solidFill>
                <a:latin typeface="DIN Next LT Arabic" panose="020B0503020203050203" pitchFamily="34" charset="-78"/>
                <a:cs typeface="DIN Next LT Arabic" panose="020B0503020203050203" pitchFamily="34" charset="-78"/>
              </a:rPr>
              <a:t>: </a:t>
            </a:r>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How can mosques and facilities of religious endowments be developed to become environmentally friendly and more sustainable?</a:t>
            </a:r>
          </a:p>
        </p:txBody>
      </p:sp>
      <p:sp>
        <p:nvSpPr>
          <p:cNvPr id="8" name="TextBox 7">
            <a:extLst>
              <a:ext uri="{FF2B5EF4-FFF2-40B4-BE49-F238E27FC236}">
                <a16:creationId xmlns:a16="http://schemas.microsoft.com/office/drawing/2014/main" id="{544EA191-CE26-3059-15E1-7775015C83BC}"/>
              </a:ext>
            </a:extLst>
          </p:cNvPr>
          <p:cNvSpPr txBox="1"/>
          <p:nvPr/>
        </p:nvSpPr>
        <p:spPr>
          <a:xfrm>
            <a:off x="451687" y="2468089"/>
            <a:ext cx="6928827" cy="1015663"/>
          </a:xfrm>
          <a:prstGeom prst="rect">
            <a:avLst/>
          </a:prstGeom>
          <a:noFill/>
        </p:spPr>
        <p:txBody>
          <a:bodyPr wrap="square">
            <a:spAutoFit/>
          </a:bodyPr>
          <a:lstStyle/>
          <a:p>
            <a:r>
              <a:rPr lang="en-US" sz="1200" dirty="0"/>
              <a:t>‏leading to change towards a greener and more inclusive future. Combining solar and hydropower with innovative technology, we generate our own energy for cost-effectiveness, while using eco-friendly materials and recycled fabrics, symbolizing our commitment to the environment. Additionally, we offer a shelter to provide a safe space when in need. we also provide Islamic education to everyone to enhance the national identity.</a:t>
            </a:r>
          </a:p>
        </p:txBody>
      </p:sp>
      <p:sp>
        <p:nvSpPr>
          <p:cNvPr id="9" name="Title 1">
            <a:extLst>
              <a:ext uri="{FF2B5EF4-FFF2-40B4-BE49-F238E27FC236}">
                <a16:creationId xmlns:a16="http://schemas.microsoft.com/office/drawing/2014/main" id="{5F4CE571-86B4-FE78-A217-E194D6642B48}"/>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RISING STARS TRACK</a:t>
            </a:r>
          </a:p>
        </p:txBody>
      </p:sp>
    </p:spTree>
    <p:extLst>
      <p:ext uri="{BB962C8B-B14F-4D97-AF65-F5344CB8AC3E}">
        <p14:creationId xmlns:p14="http://schemas.microsoft.com/office/powerpoint/2010/main" val="841524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FF10422D-8151-674B-BCA8-3E1EEB75C21D}"/>
              </a:ext>
            </a:extLst>
          </p:cNvPr>
          <p:cNvSpPr txBox="1"/>
          <p:nvPr/>
        </p:nvSpPr>
        <p:spPr>
          <a:xfrm>
            <a:off x="451687" y="584638"/>
            <a:ext cx="5938951" cy="369332"/>
          </a:xfrm>
          <a:prstGeom prst="rect">
            <a:avLst/>
          </a:prstGeom>
        </p:spPr>
        <p:txBody>
          <a:bodyPr wrap="square" rtlCol="0">
            <a:spAutoFit/>
          </a:bodyPr>
          <a:lstStyle/>
          <a:p>
            <a:r>
              <a:rPr lang="en-US" b="1" dirty="0">
                <a:solidFill>
                  <a:srgbClr val="8E8EE1"/>
                </a:solidFill>
                <a:latin typeface="DIN Next LT Arabic" panose="020B0503020203050203" pitchFamily="34" charset="-78"/>
                <a:cs typeface="DIN Next LT Arabic" panose="020B0503020203050203" pitchFamily="34" charset="-78"/>
              </a:rPr>
              <a:t>Rabdan inventors </a:t>
            </a:r>
          </a:p>
        </p:txBody>
      </p:sp>
      <p:sp>
        <p:nvSpPr>
          <p:cNvPr id="37" name="TextBox 36">
            <a:extLst>
              <a:ext uri="{FF2B5EF4-FFF2-40B4-BE49-F238E27FC236}">
                <a16:creationId xmlns:a16="http://schemas.microsoft.com/office/drawing/2014/main" id="{8E9296DF-F5A1-272D-3B07-9639819BCE47}"/>
              </a:ext>
            </a:extLst>
          </p:cNvPr>
          <p:cNvSpPr txBox="1"/>
          <p:nvPr/>
        </p:nvSpPr>
        <p:spPr>
          <a:xfrm>
            <a:off x="451689"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Idea Details</a:t>
            </a:r>
          </a:p>
        </p:txBody>
      </p:sp>
      <p:sp>
        <p:nvSpPr>
          <p:cNvPr id="38" name="TextBox 37">
            <a:extLst>
              <a:ext uri="{FF2B5EF4-FFF2-40B4-BE49-F238E27FC236}">
                <a16:creationId xmlns:a16="http://schemas.microsoft.com/office/drawing/2014/main" id="{ED85E061-ECE0-8DB5-ED75-81BDDB6373E6}"/>
              </a:ext>
            </a:extLst>
          </p:cNvPr>
          <p:cNvSpPr txBox="1"/>
          <p:nvPr/>
        </p:nvSpPr>
        <p:spPr>
          <a:xfrm>
            <a:off x="7703771" y="1935644"/>
            <a:ext cx="1260389" cy="276999"/>
          </a:xfrm>
          <a:prstGeom prst="rect">
            <a:avLst/>
          </a:prstGeom>
          <a:noFill/>
        </p:spPr>
        <p:txBody>
          <a:bodyPr wrap="square" rtlCol="0">
            <a:spAutoFit/>
          </a:bodyPr>
          <a:lstStyle/>
          <a:p>
            <a:r>
              <a:rPr lang="en-US" sz="1200" b="1" dirty="0">
                <a:solidFill>
                  <a:srgbClr val="8E8EE1"/>
                </a:solidFill>
                <a:latin typeface="DIN Next LT Arabic" panose="020B0503020203050203" pitchFamily="34" charset="-78"/>
                <a:cs typeface="DIN Next LT Arabic" panose="020B0503020203050203" pitchFamily="34" charset="-78"/>
              </a:rPr>
              <a:t>Team Members</a:t>
            </a:r>
          </a:p>
        </p:txBody>
      </p:sp>
      <p:grpSp>
        <p:nvGrpSpPr>
          <p:cNvPr id="44" name="Group 43">
            <a:extLst>
              <a:ext uri="{FF2B5EF4-FFF2-40B4-BE49-F238E27FC236}">
                <a16:creationId xmlns:a16="http://schemas.microsoft.com/office/drawing/2014/main" id="{B3960C49-1678-41B4-E214-BFA6E63E6375}"/>
              </a:ext>
            </a:extLst>
          </p:cNvPr>
          <p:cNvGrpSpPr/>
          <p:nvPr/>
        </p:nvGrpSpPr>
        <p:grpSpPr>
          <a:xfrm>
            <a:off x="7703771" y="5156982"/>
            <a:ext cx="1841373" cy="444549"/>
            <a:chOff x="6828090" y="4956561"/>
            <a:chExt cx="2029123" cy="489876"/>
          </a:xfrm>
        </p:grpSpPr>
        <p:sp>
          <p:nvSpPr>
            <p:cNvPr id="45" name="Rectangle 44">
              <a:extLst>
                <a:ext uri="{FF2B5EF4-FFF2-40B4-BE49-F238E27FC236}">
                  <a16:creationId xmlns:a16="http://schemas.microsoft.com/office/drawing/2014/main" id="{4B2B42C2-D022-A9EA-CCB2-8EFE1A77D206}"/>
                </a:ext>
              </a:extLst>
            </p:cNvPr>
            <p:cNvSpPr/>
            <p:nvPr/>
          </p:nvSpPr>
          <p:spPr>
            <a:xfrm>
              <a:off x="6828090" y="4956561"/>
              <a:ext cx="2008261" cy="454337"/>
            </a:xfrm>
            <a:prstGeom prst="rect">
              <a:avLst/>
            </a:prstGeom>
            <a:solidFill>
              <a:srgbClr val="8E8E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F86C28B-0CC6-64C9-E360-6EDA55BD6A00}"/>
                </a:ext>
              </a:extLst>
            </p:cNvPr>
            <p:cNvSpPr txBox="1"/>
            <p:nvPr/>
          </p:nvSpPr>
          <p:spPr>
            <a:xfrm>
              <a:off x="7360273" y="4988574"/>
              <a:ext cx="1496940" cy="457863"/>
            </a:xfrm>
            <a:prstGeom prst="rect">
              <a:avLst/>
            </a:prstGeom>
            <a:noFill/>
          </p:spPr>
          <p:txBody>
            <a:bodyPr wrap="square" rtlCol="0">
              <a:spAutoFit/>
            </a:bodyPr>
            <a:lstStyle/>
            <a:p>
              <a:r>
                <a:rPr lang="en-US" sz="1050" b="1" dirty="0">
                  <a:solidFill>
                    <a:schemeClr val="bg1"/>
                  </a:solidFill>
                  <a:latin typeface="DIN Next LT Arabic" panose="020B0503020203050203" pitchFamily="34" charset="-78"/>
                  <a:cs typeface="DIN Next LT Arabic" panose="020B0503020203050203" pitchFamily="34" charset="-78"/>
                  <a:hlinkClick r:id="rId2"/>
                </a:rPr>
                <a:t>Watch Presentation</a:t>
              </a:r>
              <a:endParaRPr lang="en-US" sz="1050" b="1" dirty="0">
                <a:solidFill>
                  <a:schemeClr val="bg1"/>
                </a:solidFill>
                <a:latin typeface="DIN Next LT Arabic" panose="020B0503020203050203" pitchFamily="34" charset="-78"/>
                <a:cs typeface="DIN Next LT Arabic" panose="020B0503020203050203" pitchFamily="34" charset="-78"/>
              </a:endParaRPr>
            </a:p>
          </p:txBody>
        </p:sp>
        <p:pic>
          <p:nvPicPr>
            <p:cNvPr id="47" name="Graphic 46" descr="Projector screen">
              <a:extLst>
                <a:ext uri="{FF2B5EF4-FFF2-40B4-BE49-F238E27FC236}">
                  <a16:creationId xmlns:a16="http://schemas.microsoft.com/office/drawing/2014/main" id="{1A5B2376-640F-2C10-9E26-2AB4E3FE64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1929" y="5005209"/>
              <a:ext cx="365760" cy="365760"/>
            </a:xfrm>
            <a:prstGeom prst="rect">
              <a:avLst/>
            </a:prstGeom>
          </p:spPr>
        </p:pic>
      </p:grpSp>
      <p:graphicFrame>
        <p:nvGraphicFramePr>
          <p:cNvPr id="48" name="Table 22">
            <a:extLst>
              <a:ext uri="{FF2B5EF4-FFF2-40B4-BE49-F238E27FC236}">
                <a16:creationId xmlns:a16="http://schemas.microsoft.com/office/drawing/2014/main" id="{50C65BD8-C4B7-AB20-30E1-0810A678926A}"/>
              </a:ext>
            </a:extLst>
          </p:cNvPr>
          <p:cNvGraphicFramePr>
            <a:graphicFrameLocks noGrp="1"/>
          </p:cNvGraphicFramePr>
          <p:nvPr>
            <p:extLst>
              <p:ext uri="{D42A27DB-BD31-4B8C-83A1-F6EECF244321}">
                <p14:modId xmlns:p14="http://schemas.microsoft.com/office/powerpoint/2010/main" val="1769264181"/>
              </p:ext>
            </p:extLst>
          </p:nvPr>
        </p:nvGraphicFramePr>
        <p:xfrm>
          <a:off x="7703771" y="2468089"/>
          <a:ext cx="3847071" cy="646121"/>
        </p:xfrm>
        <a:graphic>
          <a:graphicData uri="http://schemas.openxmlformats.org/drawingml/2006/table">
            <a:tbl>
              <a:tblPr bandRow="1">
                <a:tableStyleId>{3B4B98B0-60AC-42C2-AFA5-B58CD77FA1E5}</a:tableStyleId>
              </a:tblPr>
              <a:tblGrid>
                <a:gridCol w="3847071">
                  <a:extLst>
                    <a:ext uri="{9D8B030D-6E8A-4147-A177-3AD203B41FA5}">
                      <a16:colId xmlns:a16="http://schemas.microsoft.com/office/drawing/2014/main" val="3576990403"/>
                    </a:ext>
                  </a:extLst>
                </a:gridCol>
              </a:tblGrid>
              <a:tr h="646121">
                <a:tc>
                  <a:txBody>
                    <a:bodyPr/>
                    <a:lstStyle/>
                    <a:p>
                      <a:r>
                        <a:rPr lang="en-US" sz="1200" b="1" kern="1200" dirty="0">
                          <a:solidFill>
                            <a:srgbClr val="8E8EE1"/>
                          </a:solidFill>
                          <a:latin typeface="DIN Next LT Arabic" panose="020B0503020203050203" pitchFamily="34" charset="-78"/>
                          <a:ea typeface="+mn-ea"/>
                          <a:cs typeface="DIN Next LT Arabic" panose="020B0503020203050203" pitchFamily="34" charset="-78"/>
                        </a:rPr>
                        <a:t>OMAIR ALDARMAKI</a:t>
                      </a:r>
                    </a:p>
                    <a:p>
                      <a:r>
                        <a:rPr lang="en-US" sz="1200" b="1" kern="1200" dirty="0">
                          <a:solidFill>
                            <a:srgbClr val="8E8EE1"/>
                          </a:solidFill>
                          <a:latin typeface="DIN Next LT Arabic" panose="020B0503020203050203" pitchFamily="34" charset="-78"/>
                          <a:ea typeface="+mn-ea"/>
                          <a:cs typeface="DIN Next LT Arabic" panose="020B0503020203050203" pitchFamily="34" charset="-78"/>
                        </a:rPr>
                        <a:t>yzoialdarmaki@gmail.com</a:t>
                      </a:r>
                    </a:p>
                  </a:txBody>
                  <a:tcPr>
                    <a:solidFill>
                      <a:srgbClr val="8E8EE1">
                        <a:alpha val="20000"/>
                      </a:srgbClr>
                    </a:solidFill>
                  </a:tcPr>
                </a:tc>
                <a:extLst>
                  <a:ext uri="{0D108BD9-81ED-4DB2-BD59-A6C34878D82A}">
                    <a16:rowId xmlns:a16="http://schemas.microsoft.com/office/drawing/2014/main" val="3085313351"/>
                  </a:ext>
                </a:extLst>
              </a:tr>
            </a:tbl>
          </a:graphicData>
        </a:graphic>
      </p:graphicFrame>
      <p:cxnSp>
        <p:nvCxnSpPr>
          <p:cNvPr id="49" name="Straight Connector 48">
            <a:extLst>
              <a:ext uri="{FF2B5EF4-FFF2-40B4-BE49-F238E27FC236}">
                <a16:creationId xmlns:a16="http://schemas.microsoft.com/office/drawing/2014/main" id="{E3C4D034-AAA7-C641-9D84-7C2C53F45A20}"/>
              </a:ext>
            </a:extLst>
          </p:cNvPr>
          <p:cNvCxnSpPr>
            <a:cxnSpLocks/>
          </p:cNvCxnSpPr>
          <p:nvPr/>
        </p:nvCxnSpPr>
        <p:spPr>
          <a:xfrm>
            <a:off x="534067" y="2354166"/>
            <a:ext cx="5438920" cy="0"/>
          </a:xfrm>
          <a:prstGeom prst="line">
            <a:avLst/>
          </a:prstGeom>
          <a:ln>
            <a:solidFill>
              <a:srgbClr val="A1866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4D565A8-DBA5-C12E-8E0E-3BAEC1511487}"/>
              </a:ext>
            </a:extLst>
          </p:cNvPr>
          <p:cNvSpPr txBox="1"/>
          <p:nvPr/>
        </p:nvSpPr>
        <p:spPr>
          <a:xfrm>
            <a:off x="451688" y="953970"/>
            <a:ext cx="7111162" cy="738664"/>
          </a:xfrm>
          <a:prstGeom prst="rect">
            <a:avLst/>
          </a:prstGeom>
          <a:noFill/>
        </p:spPr>
        <p:txBody>
          <a:bodyPr wrap="square" rtlCol="0">
            <a:spAutoFit/>
          </a:bodyPr>
          <a:lstStyle/>
          <a:p>
            <a:r>
              <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rPr>
              <a:t>Theme: User Driven Digital Government</a:t>
            </a: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a:p>
            <a:endParaRPr lang="en-US" sz="1400" b="1" dirty="0">
              <a:solidFill>
                <a:schemeClr val="tx1">
                  <a:lumMod val="65000"/>
                  <a:lumOff val="35000"/>
                </a:schemeClr>
              </a:solidFill>
              <a:latin typeface="DIN Next LT Arabic" panose="020B0503020203050203" pitchFamily="34" charset="-78"/>
              <a:cs typeface="DIN Next LT Arabic" panose="020B0503020203050203" pitchFamily="34" charset="-78"/>
            </a:endParaRPr>
          </a:p>
        </p:txBody>
      </p:sp>
      <p:sp>
        <p:nvSpPr>
          <p:cNvPr id="3" name="TextBox 2">
            <a:extLst>
              <a:ext uri="{FF2B5EF4-FFF2-40B4-BE49-F238E27FC236}">
                <a16:creationId xmlns:a16="http://schemas.microsoft.com/office/drawing/2014/main" id="{35813612-9B7E-FAA3-6301-D79DE0522701}"/>
              </a:ext>
            </a:extLst>
          </p:cNvPr>
          <p:cNvSpPr txBox="1"/>
          <p:nvPr/>
        </p:nvSpPr>
        <p:spPr>
          <a:xfrm>
            <a:off x="451689" y="1256600"/>
            <a:ext cx="5644312" cy="461665"/>
          </a:xfrm>
          <a:prstGeom prst="rect">
            <a:avLst/>
          </a:prstGeom>
          <a:noFill/>
        </p:spPr>
        <p:txBody>
          <a:bodyPr wrap="square" rtlCol="0">
            <a:spAutoFit/>
          </a:bodyPr>
          <a:lstStyle/>
          <a:p>
            <a:r>
              <a:rPr lang="en-US" sz="1200" dirty="0">
                <a:solidFill>
                  <a:schemeClr val="tx1">
                    <a:lumMod val="65000"/>
                    <a:lumOff val="35000"/>
                  </a:schemeClr>
                </a:solidFill>
                <a:latin typeface="DIN Next LT Arabic" panose="020B0503020203050203" pitchFamily="34" charset="-78"/>
                <a:cs typeface="DIN Next LT Arabic" panose="020B0503020203050203" pitchFamily="34" charset="-78"/>
              </a:rPr>
              <a:t>Challenge: How can the General Authority of Islamic Affairs and Endowments enhance its role in reinforcing national identity in the UAE society?</a:t>
            </a:r>
          </a:p>
        </p:txBody>
      </p:sp>
      <p:sp>
        <p:nvSpPr>
          <p:cNvPr id="8" name="TextBox 7">
            <a:extLst>
              <a:ext uri="{FF2B5EF4-FFF2-40B4-BE49-F238E27FC236}">
                <a16:creationId xmlns:a16="http://schemas.microsoft.com/office/drawing/2014/main" id="{544EA191-CE26-3059-15E1-7775015C83BC}"/>
              </a:ext>
            </a:extLst>
          </p:cNvPr>
          <p:cNvSpPr txBox="1"/>
          <p:nvPr/>
        </p:nvSpPr>
        <p:spPr>
          <a:xfrm>
            <a:off x="339144" y="2516935"/>
            <a:ext cx="6928827" cy="2862322"/>
          </a:xfrm>
          <a:prstGeom prst="rect">
            <a:avLst/>
          </a:prstGeom>
          <a:noFill/>
        </p:spPr>
        <p:txBody>
          <a:bodyPr wrap="square">
            <a:spAutoFit/>
          </a:bodyPr>
          <a:lstStyle/>
          <a:p>
            <a:r>
              <a:rPr lang="en-US" sz="1200" dirty="0"/>
              <a:t>Addition to electronic devices and the excessive use of social media by students has had a negative impact on their behavior and academic performance. Although many entities in the UAE organize impactful events for the youth, many students or parents might not know about them. The problem is that parents do not know about these events in time and whether they match the needs of their children or not.</a:t>
            </a:r>
          </a:p>
          <a:p>
            <a:r>
              <a:rPr lang="en-US" sz="1200" dirty="0"/>
              <a:t>The solution proposed is an application that talks to the parent and recommends the best activity available based on age and interest of their children or youth. Instead of searching inside various government websites, the application will be the link between families and all activities directed to youth and childhood in the Emirates.</a:t>
            </a:r>
          </a:p>
          <a:p>
            <a:r>
              <a:rPr lang="en-US" sz="1200" dirty="0"/>
              <a:t>Artificial intelligence on two levels; natural language processing and activities recommendation system based on the students' interests and their evaluation of the past events. After each activity, the guardian will be asked for review and feedback. The collected data to be submitted to potential entities for analysis and further development of events' scheme and audience preferences to maximize attendance and engagement. For example, the General Authority for Islamic Affairs can suggest a Qur'an memorization activity along with a football activity for a 12-year-old boy.</a:t>
            </a:r>
          </a:p>
        </p:txBody>
      </p:sp>
      <p:sp>
        <p:nvSpPr>
          <p:cNvPr id="7" name="Title 1">
            <a:extLst>
              <a:ext uri="{FF2B5EF4-FFF2-40B4-BE49-F238E27FC236}">
                <a16:creationId xmlns:a16="http://schemas.microsoft.com/office/drawing/2014/main" id="{635C5B27-B9A8-7600-B287-D9E652AF19D7}"/>
              </a:ext>
            </a:extLst>
          </p:cNvPr>
          <p:cNvSpPr>
            <a:spLocks noGrp="1"/>
          </p:cNvSpPr>
          <p:nvPr>
            <p:ph type="ctrTitle"/>
          </p:nvPr>
        </p:nvSpPr>
        <p:spPr>
          <a:xfrm>
            <a:off x="339144" y="237053"/>
            <a:ext cx="2764664" cy="206062"/>
          </a:xfrm>
        </p:spPr>
        <p:txBody>
          <a:bodyPr>
            <a:noAutofit/>
          </a:bodyPr>
          <a:lstStyle/>
          <a:p>
            <a:pPr algn="l"/>
            <a:r>
              <a:rPr lang="en-US" sz="1050" b="1" spc="600" dirty="0">
                <a:solidFill>
                  <a:schemeClr val="bg1"/>
                </a:solidFill>
              </a:rPr>
              <a:t>RISING STARS TRACK</a:t>
            </a:r>
          </a:p>
        </p:txBody>
      </p:sp>
    </p:spTree>
    <p:extLst>
      <p:ext uri="{BB962C8B-B14F-4D97-AF65-F5344CB8AC3E}">
        <p14:creationId xmlns:p14="http://schemas.microsoft.com/office/powerpoint/2010/main" val="2076169366"/>
      </p:ext>
    </p:extLst>
  </p:cSld>
  <p:clrMapOvr>
    <a:masterClrMapping/>
  </p:clrMapOvr>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E7E6E6"/>
      </a:lt2>
      <a:accent1>
        <a:srgbClr val="8D8DE0"/>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Hackathon 2023">
      <a:majorFont>
        <a:latin typeface="DIN Next LT Arabic"/>
        <a:ea typeface=""/>
        <a:cs typeface="DIN Next LT Arabic"/>
      </a:majorFont>
      <a:minorFont>
        <a:latin typeface="DIN Next LT Arabic"/>
        <a:ea typeface=""/>
        <a:cs typeface="DIN Next LT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6283</TotalTime>
  <Words>4256</Words>
  <Application>Microsoft Office PowerPoint</Application>
  <PresentationFormat>Widescreen</PresentationFormat>
  <Paragraphs>324</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Aptos</vt:lpstr>
      <vt:lpstr>Arial</vt:lpstr>
      <vt:lpstr>DIN Next LT Arabic</vt:lpstr>
      <vt:lpstr>Office Theme</vt:lpstr>
      <vt:lpstr>PowerPoint Presentation</vt:lpstr>
      <vt:lpstr>Rising Stars Track</vt:lpstr>
      <vt:lpstr>RISING STARS TRACK</vt:lpstr>
      <vt:lpstr>RISING STARS TRACK</vt:lpstr>
      <vt:lpstr>RISING STARS TRACK</vt:lpstr>
      <vt:lpstr>RISING STARS TRACK</vt:lpstr>
      <vt:lpstr>RISING STARS TRACK</vt:lpstr>
      <vt:lpstr>RISING STARS TRACK</vt:lpstr>
      <vt:lpstr>RISING STARS TRACK</vt:lpstr>
      <vt:lpstr>RISING STARS TRACK</vt:lpstr>
      <vt:lpstr>RISING STARS TRACK</vt:lpstr>
      <vt:lpstr>RISING STARS TRACK</vt:lpstr>
      <vt:lpstr>Pioneers Track</vt:lpstr>
      <vt:lpstr>PIONEERS TRACK</vt:lpstr>
      <vt:lpstr>PIONEERS TRACK</vt:lpstr>
      <vt:lpstr>PIONEERS TRACK</vt:lpstr>
      <vt:lpstr>PIONEERS TRACK</vt:lpstr>
      <vt:lpstr>PIONEERS TRACK</vt:lpstr>
      <vt:lpstr>PIONEERS TRACK</vt:lpstr>
      <vt:lpstr>PIONEERS TRACK</vt:lpstr>
      <vt:lpstr>PIONEERS TRACK</vt:lpstr>
      <vt:lpstr>PIONEERS TRACK</vt:lpstr>
      <vt:lpstr>PIONEERS TRACK</vt:lpstr>
      <vt:lpstr>Entrepreneurs Track</vt:lpstr>
      <vt:lpstr> ENTREPRENEURS TRACK</vt:lpstr>
      <vt:lpstr> ENTREPRENEURS TRACK</vt:lpstr>
      <vt:lpstr> ENTREPRENEURS TRACK</vt:lpstr>
      <vt:lpstr> ENTREPRENEURS TRACK</vt:lpstr>
      <vt:lpstr> ENTREPRENEURS TRACK</vt:lpstr>
      <vt:lpstr>Gov Innovators Track</vt:lpstr>
      <vt:lpstr> Gov Innovators TRACK</vt:lpstr>
      <vt:lpstr> Gov Innovators TRACK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Akram Salah</dc:creator>
  <cp:lastModifiedBy>Ahmed Aboelmagd</cp:lastModifiedBy>
  <cp:revision>53</cp:revision>
  <dcterms:created xsi:type="dcterms:W3CDTF">2023-04-13T09:53:00Z</dcterms:created>
  <dcterms:modified xsi:type="dcterms:W3CDTF">2024-08-08T12:04:46Z</dcterms:modified>
</cp:coreProperties>
</file>