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4"/>
  </p:handout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8EE1"/>
    <a:srgbClr val="666666"/>
    <a:srgbClr val="9D81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69" d="100"/>
          <a:sy n="69" d="100"/>
        </p:scale>
        <p:origin x="780" y="60"/>
      </p:cViewPr>
      <p:guideLst/>
    </p:cSldViewPr>
  </p:slideViewPr>
  <p:notesTextViewPr>
    <p:cViewPr>
      <p:scale>
        <a:sx n="3" d="2"/>
        <a:sy n="3" d="2"/>
      </p:scale>
      <p:origin x="0" y="0"/>
    </p:cViewPr>
  </p:notesTextViewPr>
  <p:notesViewPr>
    <p:cSldViewPr snapToGrid="0" showGuides="1">
      <p:cViewPr varScale="1">
        <p:scale>
          <a:sx n="97" d="100"/>
          <a:sy n="97" d="100"/>
        </p:scale>
        <p:origin x="420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708B10-9810-A73B-DCF4-C82D5579F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G"/>
          </a:p>
        </p:txBody>
      </p:sp>
      <p:sp>
        <p:nvSpPr>
          <p:cNvPr id="3" name="Date Placeholder 2">
            <a:extLst>
              <a:ext uri="{FF2B5EF4-FFF2-40B4-BE49-F238E27FC236}">
                <a16:creationId xmlns:a16="http://schemas.microsoft.com/office/drawing/2014/main" id="{726B303A-2022-6040-378F-C4FF8DC9E5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F040BC-EED6-504B-9234-F9471F9828F8}" type="datetimeFigureOut">
              <a:rPr lang="en-EG" smtClean="0"/>
              <a:t>08/07/2024</a:t>
            </a:fld>
            <a:endParaRPr lang="en-EG"/>
          </a:p>
        </p:txBody>
      </p:sp>
      <p:sp>
        <p:nvSpPr>
          <p:cNvPr id="4" name="Footer Placeholder 3">
            <a:extLst>
              <a:ext uri="{FF2B5EF4-FFF2-40B4-BE49-F238E27FC236}">
                <a16:creationId xmlns:a16="http://schemas.microsoft.com/office/drawing/2014/main" id="{127A4156-C00E-E4AA-39B8-182B5215F8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EG"/>
          </a:p>
        </p:txBody>
      </p:sp>
      <p:sp>
        <p:nvSpPr>
          <p:cNvPr id="5" name="Slide Number Placeholder 4">
            <a:extLst>
              <a:ext uri="{FF2B5EF4-FFF2-40B4-BE49-F238E27FC236}">
                <a16:creationId xmlns:a16="http://schemas.microsoft.com/office/drawing/2014/main" id="{6CF69860-1339-7416-635C-1B56631A00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64F657-3260-5E4B-B48C-F3626CC23EAD}" type="slidenum">
              <a:rPr lang="en-EG" smtClean="0"/>
              <a:t>‹#›</a:t>
            </a:fld>
            <a:endParaRPr lang="en-EG"/>
          </a:p>
        </p:txBody>
      </p:sp>
    </p:spTree>
    <p:extLst>
      <p:ext uri="{BB962C8B-B14F-4D97-AF65-F5344CB8AC3E}">
        <p14:creationId xmlns:p14="http://schemas.microsoft.com/office/powerpoint/2010/main" val="33234199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7" cy="6857999"/>
          </a:xfrm>
          <a:prstGeom prst="rect">
            <a:avLst/>
          </a:prstGeom>
        </p:spPr>
      </p:pic>
    </p:spTree>
    <p:extLst>
      <p:ext uri="{BB962C8B-B14F-4D97-AF65-F5344CB8AC3E}">
        <p14:creationId xmlns:p14="http://schemas.microsoft.com/office/powerpoint/2010/main" val="3131156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5238-0B13-47E9-528E-A9571D3211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877B3E-9045-0891-34C0-F86996A90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61A0B9-14DE-EB4E-D9DD-D7E26157D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BA7EC-73C5-6E3E-B4B9-A082324C86B0}"/>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6" name="Footer Placeholder 5">
            <a:extLst>
              <a:ext uri="{FF2B5EF4-FFF2-40B4-BE49-F238E27FC236}">
                <a16:creationId xmlns:a16="http://schemas.microsoft.com/office/drawing/2014/main" id="{AE03EE65-B665-2F85-C6CE-67E933CF2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43AAA-4977-CF03-79A7-723BFF78BE2B}"/>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542701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0E5D-4A14-054D-49D7-C6007C0A87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2C07B4-EA79-2D69-6646-E0CB4A1714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E1FE7E-60AA-FB17-29A8-0BCEB3659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53FD1-3BD6-3AC4-1571-369BE351D2FC}"/>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6" name="Footer Placeholder 5">
            <a:extLst>
              <a:ext uri="{FF2B5EF4-FFF2-40B4-BE49-F238E27FC236}">
                <a16:creationId xmlns:a16="http://schemas.microsoft.com/office/drawing/2014/main" id="{71F4248E-6A0D-5A25-0FBC-A62A5255A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A4562-40B3-2FF6-BD30-C3CC99183AF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2330108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D0B3-46C9-6134-A7B2-1F31C6BED6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769C73-B780-65C1-9678-89FFEF3DE9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BFDFA7-96C8-2AE1-9E03-9B683D47D5BD}"/>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0EE3B1A3-3B2A-9B79-8F5C-3C49D15A1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13D8E-9A29-07FC-1DA1-3EA5F276E3F9}"/>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76339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E396F0-8656-520E-05F8-95CC3F158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F2B486-F9A6-D405-F203-3DBFCD7A5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DEE4A-B69E-DD19-AB5F-56FE6C6AE349}"/>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0C76AE43-E1AB-5CC8-FC25-F5542F6AB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24515-ABF6-881B-CC51-605A3920FE3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1236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7" cy="6857999"/>
          </a:xfrm>
          <a:prstGeom prst="rect">
            <a:avLst/>
          </a:prstGeom>
        </p:spPr>
      </p:pic>
    </p:spTree>
    <p:extLst>
      <p:ext uri="{BB962C8B-B14F-4D97-AF65-F5344CB8AC3E}">
        <p14:creationId xmlns:p14="http://schemas.microsoft.com/office/powerpoint/2010/main" val="8827774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7" cy="6857999"/>
          </a:xfrm>
          <a:prstGeom prst="rect">
            <a:avLst/>
          </a:prstGeom>
        </p:spPr>
      </p:pic>
    </p:spTree>
    <p:extLst>
      <p:ext uri="{BB962C8B-B14F-4D97-AF65-F5344CB8AC3E}">
        <p14:creationId xmlns:p14="http://schemas.microsoft.com/office/powerpoint/2010/main" val="25253367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EA9F-C955-FCA5-83BE-84EDBC96E0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C9863-DA14-9461-315F-6B0D24118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E49B4-E22D-24A1-5AA2-09A5405BB73A}"/>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EC6D9992-3F0E-74F5-96D7-9F641B65F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4452F-D7ED-3281-C922-E50FDB069C2A}"/>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410243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268B0-98C2-7F5B-31EA-39571929E0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F48357-A559-32E0-29AF-0B1304F10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4ED644-3C59-49AB-0E14-5A7C67AFEEE3}"/>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AD062C9F-24CE-42A9-6969-9D3C44B06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8A216-65E1-31AE-E174-0C94D4E5BF1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9343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7C38-D1AC-2523-32D0-5436DA5909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625-F434-A2C6-1264-82286B2F82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A701C-624A-4ABB-3968-269110BCC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A99DB-9B53-B10C-B146-83DF2A32B14B}"/>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6" name="Footer Placeholder 5">
            <a:extLst>
              <a:ext uri="{FF2B5EF4-FFF2-40B4-BE49-F238E27FC236}">
                <a16:creationId xmlns:a16="http://schemas.microsoft.com/office/drawing/2014/main" id="{5D5BF146-D9E1-A793-1257-9EBFFEC12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3E577-3254-140D-A386-0046A8213A25}"/>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48599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2802-7B4B-D010-955C-4A7F8C4278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E4F7CA-A6E7-2164-10C4-FC8E924EB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3FB963-FDB1-CBF0-6BF0-96CA6A3F1C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97A042-9BC6-BEA6-5C2F-865E6711D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A32608-F1C5-0418-BB8C-1FA4E7AA2F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08FEAA-ECD7-8157-82EB-7FF9D897E6E4}"/>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8" name="Footer Placeholder 7">
            <a:extLst>
              <a:ext uri="{FF2B5EF4-FFF2-40B4-BE49-F238E27FC236}">
                <a16:creationId xmlns:a16="http://schemas.microsoft.com/office/drawing/2014/main" id="{EF962AF3-50CC-52C8-FE4D-B9B378D0BD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4A129D-3C71-2E03-4C5E-98E18BF80D4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6248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EA16B-8B19-A7AF-4C27-9BE00A0AC3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AA6A8C-47D3-2E5F-734D-59E8849BE40E}"/>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4" name="Footer Placeholder 3">
            <a:extLst>
              <a:ext uri="{FF2B5EF4-FFF2-40B4-BE49-F238E27FC236}">
                <a16:creationId xmlns:a16="http://schemas.microsoft.com/office/drawing/2014/main" id="{486DF92B-9152-1BAB-4533-F8EF5E137C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377BB9-E878-C0BF-A754-0D7A2AEFEA2F}"/>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444070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03289-6AB7-0697-2098-C76EC89ACAA7}"/>
              </a:ext>
            </a:extLst>
          </p:cNvPr>
          <p:cNvSpPr>
            <a:spLocks noGrp="1"/>
          </p:cNvSpPr>
          <p:nvPr>
            <p:ph type="dt" sz="half" idx="10"/>
          </p:nvPr>
        </p:nvSpPr>
        <p:spPr/>
        <p:txBody>
          <a:bodyPr/>
          <a:lstStyle/>
          <a:p>
            <a:fld id="{96C937CD-13AD-4D9B-BADE-B0F18DD5D426}" type="datetimeFigureOut">
              <a:rPr lang="en-US" smtClean="0"/>
              <a:t>8/7/2024</a:t>
            </a:fld>
            <a:endParaRPr lang="en-US"/>
          </a:p>
        </p:txBody>
      </p:sp>
      <p:sp>
        <p:nvSpPr>
          <p:cNvPr id="3" name="Footer Placeholder 2">
            <a:extLst>
              <a:ext uri="{FF2B5EF4-FFF2-40B4-BE49-F238E27FC236}">
                <a16:creationId xmlns:a16="http://schemas.microsoft.com/office/drawing/2014/main" id="{C64C2BE5-7EAF-DFA2-2127-851E28D850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B8D3A-8EAC-E3D5-1C3C-A8B95B850D6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296836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41E039-8860-AD15-4FC8-77BA6B0E2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0E77E-4D41-F19F-2923-D1D91FA8D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22DF9-A999-72F8-C57B-1D88BD8AD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937CD-13AD-4D9B-BADE-B0F18DD5D426}" type="datetimeFigureOut">
              <a:rPr lang="en-US" smtClean="0"/>
              <a:t>8/7/2024</a:t>
            </a:fld>
            <a:endParaRPr lang="en-US"/>
          </a:p>
        </p:txBody>
      </p:sp>
      <p:sp>
        <p:nvSpPr>
          <p:cNvPr id="5" name="Footer Placeholder 4">
            <a:extLst>
              <a:ext uri="{FF2B5EF4-FFF2-40B4-BE49-F238E27FC236}">
                <a16:creationId xmlns:a16="http://schemas.microsoft.com/office/drawing/2014/main" id="{BE3AEEA9-647D-2E1F-26CB-9506E3202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F94582-E74C-8E5C-2B71-1D7F9BDD4F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76416-4836-4E9C-AB29-E1C25D2BC26D}" type="slidenum">
              <a:rPr lang="en-US" smtClean="0"/>
              <a:t>‹#›</a:t>
            </a:fld>
            <a:endParaRPr lang="en-US"/>
          </a:p>
        </p:txBody>
      </p:sp>
    </p:spTree>
    <p:extLst>
      <p:ext uri="{BB962C8B-B14F-4D97-AF65-F5344CB8AC3E}">
        <p14:creationId xmlns:p14="http://schemas.microsoft.com/office/powerpoint/2010/main" val="161330853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TeUX6fsI7MwBY99t2iJ-5kcpirYqv5Bg"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ZuHCUr6vlnibvOSltLKQMhB02EK0Hq0-"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DV6fj6_C-U0OCUkvzx2G7N4ejqXi0M_A"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eFpSddHLhQV0bJnRcTq0XQYqx8ubYd"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DZYn3GfaXi_lnr6NWrZhkJTqnyX7ArA"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j6UzEjwrGWQgXmD6pqTI90v5aIaCiKr7"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4thQahmJZm-MOjgFPnIxMlU4XuiT1ckL"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gl20hVr8QKR_E7u5I-iSNNbxWr8rLORt"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3c9GGxTDg_yX3TVYcziwz7GRofq-1fC_"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q9_tVBEdIV_7_J2A1tsGBHvBGIk9wy4h"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h0ke6JIJXnofMSFOFT9mXUY5ajpM2wiO"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aOljCFPuvaP0fx7IiNux4GjdtUvIxXOB"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oqlwbt4fpaWDcNidYduPgptnhzFfjV1"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gcmLAm-7DCqCubDKLZd_lGaTov9JZ2b2"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WeebY-qLu5SPWLBfC1MSlwjGcc1fjysF"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WeebY-qLu5SPWLBfC1MSlwjGcc1fjysF"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DQ75CUgn791ax1_YZmY0UPIo0cMfKP87"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ubql3RwaRRVTI629z7I6eleTHwQi1puj"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3jzjoSFaLREOpRcND0Ev0xvK9wM9Mazz"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cs.google.com/presentation/d/1o41IVW5wmJ9pJXyEmlvzmvRT-nslgQ1h/edit?usp=sharing&amp;ouid=110851833844510400118&amp;rtpof=true&amp;sd=true"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file/d/1UQ7tEz6ulX09THW2qe9wWHossqrt_j6Z/view?usp=sharing"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lZQ7VVRz8-IU4irCkWk0LWjQHpqR3Ysq"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ynfV-PC8bhef0I4Y3Y4RL6_AfEAmMdbO"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U0AK6nOHfTLfDS0qfsZDCw-l92NZt_z4"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qmi2BN1Cfy17IlhhY7bAlyX4sZjJ8nlb"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suC6YDih0SvYlKPPDEGt4_NO5WKgww0W"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LexRiSotG7MNSLVsydHEh9_VbODiW7cD"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50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سبارك اكس</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2462213"/>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سبارك إكس: تحويل الخدمات الحكومية بالتآزر</a:t>
            </a:r>
            <a:endParaRPr lang="ar-EG" sz="1400" b="0" i="0" dirty="0">
              <a:solidFill>
                <a:srgbClr val="000000"/>
              </a:solidFill>
              <a:effectLst/>
              <a:highlight>
                <a:srgbClr val="FFFFFF"/>
              </a:highlight>
              <a:latin typeface="Arial" panose="020B0604020202020204" pitchFamily="34" charset="0"/>
            </a:endParaRPr>
          </a:p>
          <a:p>
            <a:pPr algn="just" rtl="1"/>
            <a:r>
              <a:rPr lang="ar-SA" sz="1400" b="0" i="0" dirty="0">
                <a:solidFill>
                  <a:srgbClr val="000000"/>
                </a:solidFill>
                <a:effectLst/>
                <a:highlight>
                  <a:srgbClr val="FFFFFF"/>
                </a:highlight>
                <a:latin typeface="Arial" panose="020B0604020202020204" pitchFamily="34" charset="0"/>
              </a:rPr>
              <a:t> الفكرة: نقدم ”</a:t>
            </a:r>
            <a:r>
              <a:rPr lang="en-US" sz="1400" b="0" i="0" dirty="0" err="1">
                <a:solidFill>
                  <a:srgbClr val="000000"/>
                </a:solidFill>
                <a:effectLst/>
                <a:highlight>
                  <a:srgbClr val="FFFFFF"/>
                </a:highlight>
                <a:latin typeface="Arial" panose="020B0604020202020204" pitchFamily="34" charset="0"/>
              </a:rPr>
              <a:t>SparkX</a:t>
            </a:r>
            <a:r>
              <a:rPr lang="en-US"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وهو روبوت محادثة مدعوم بالذكاء الاصطناعي يدمج بين مستشعرات إنترنت الأشياء (</a:t>
            </a:r>
            <a:r>
              <a:rPr lang="en-US" sz="1400" b="0" i="0" dirty="0">
                <a:solidFill>
                  <a:srgbClr val="000000"/>
                </a:solidFill>
                <a:effectLst/>
                <a:highlight>
                  <a:srgbClr val="FFFFFF"/>
                </a:highlight>
                <a:latin typeface="Arial" panose="020B0604020202020204" pitchFamily="34" charset="0"/>
              </a:rPr>
              <a:t>IoT) </a:t>
            </a:r>
            <a:r>
              <a:rPr lang="ar-SA" sz="1400" b="0" i="0" dirty="0">
                <a:solidFill>
                  <a:srgbClr val="000000"/>
                </a:solidFill>
                <a:effectLst/>
                <a:highlight>
                  <a:srgbClr val="FFFFFF"/>
                </a:highlight>
                <a:latin typeface="Arial" panose="020B0604020202020204" pitchFamily="34" charset="0"/>
              </a:rPr>
              <a:t>وتكنولوجيا البلوك تشين ونماذج تحليل البيانات المتقدمة لإحداث ثورة في تقديم الخدمات الحكومية، ويهدف الاقتراح إلى توفير تجربة شخصية: يستخدم </a:t>
            </a:r>
            <a:r>
              <a:rPr lang="en-US" sz="1400" b="0" i="0" dirty="0" err="1">
                <a:solidFill>
                  <a:srgbClr val="000000"/>
                </a:solidFill>
                <a:effectLst/>
                <a:highlight>
                  <a:srgbClr val="FFFFFF"/>
                </a:highlight>
                <a:latin typeface="Arial" panose="020B0604020202020204" pitchFamily="34" charset="0"/>
              </a:rPr>
              <a:t>SparkX</a:t>
            </a:r>
            <a:r>
              <a:rPr lang="en-US"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الذكاء الاصطناعي لفهم احتياجات المستخدم وتفضيلاته باستخدام نماذج تحليل البيانات للتوصية بخدمات وحلول مخصصة. الأمان والشفافية: تضمن تقنية البلوك تشين تخزين البيانات والمعاملات بشكل آمن، مما يعزز الثقة. الدعم المعزز المستخدم: تحدد النماذج المتقدمة لتحليل البيانات تحديات المستخدم وتوفر الدعم الفعال، مما يساعد على تلبية احتياجاته وتوجيه المستخدمين خلال العمليات المعقدة. التآزر في العمل: يجمع هذا الحل المبتكر بين نقاط القوة في مختلف التقنيات: تقوم مستشعرات إنترنت الأشياء بجمع البيانات في الوقت الفعلي، مما يوفر الوعي للخدمة الشخصية وتحليل البيانات. تؤمن تقنية البلوك تشين تبادل البيانات والمعاملات، مما يقضي على المشاكل البيروقراطية. تستخرج نماذج تحليل البيانات المتقدمة النقاط من مصادر البيانات المختلفة، مما يتيح الدعم المخصص والتوجيه الفعال وتقديم الخدمة على النحو الأمثل.</a:t>
            </a:r>
            <a:endParaRPr lang="en-US" sz="1400" dirty="0">
              <a:solidFill>
                <a:schemeClr val="tx1">
                  <a:lumMod val="65000"/>
                  <a:lumOff val="35000"/>
                </a:schemeClr>
              </a:solidFill>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07210357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أحمد سيد</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ahmedsayyed2607@gmail.com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يمكننا تمكين كل مسافر عبر مطار دبي الدولي </a:t>
            </a:r>
            <a:r>
              <a:rPr lang="en-US" sz="1400" dirty="0">
                <a:solidFill>
                  <a:schemeClr val="tx1">
                    <a:lumMod val="65000"/>
                    <a:lumOff val="35000"/>
                  </a:schemeClr>
                </a:solidFill>
                <a:cs typeface="DIN Next LT Arabic" panose="020B0503020203050203" pitchFamily="34" charset="-78"/>
              </a:rPr>
              <a:t>DXB، </a:t>
            </a:r>
            <a:r>
              <a:rPr lang="ar-SA" sz="1400" dirty="0">
                <a:solidFill>
                  <a:schemeClr val="tx1">
                    <a:lumMod val="65000"/>
                    <a:lumOff val="35000"/>
                  </a:schemeClr>
                </a:solidFill>
                <a:cs typeface="DIN Next LT Arabic" panose="020B0503020203050203" pitchFamily="34" charset="-78"/>
              </a:rPr>
              <a:t>بغض النظر عن قدرته على القراءة أو الكتابة، وبأي لغة، للتعبير عن آرائهم واقتراحاتهم وشكاويهم حول؟</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3877058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مبدعات الثميد</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1384995"/>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تصميم  تطبيق  يساعد على إدارة المسجد  فيمكن للمشرف, إدخال اسم المستخدم و كلمه المرور  , و من بعده يمكن له اختيار اسم المسجد المراد التحكم بمرافقه او الاشراف عليه  يمكن التحكم بإضاءة المسجد  من حيث إغلاق الانوار او فتحها  وايضا يمكن التحكم بإغلاق الأبواب و فتحها أيضا في حال لم يتم فتح الباب اوتوماتيكي و أيضا يمكن مراقبه المسجد من جميع الإمكان بوضع كاميرات مراقبه  من داخل و خارج المسجد في حال حدثت اي حوادث داخل و خارج المسجد يمكن الرجو ع لكميرآت المراقبة و كشف الوقائع واتمنى ان لا تحدث اي حوادث لا سمح االله و يمكن أيضا فتح الأبواب و او اغلاقها و التحكم بمياه الوضوء و ري المزروعات و ضبط الكميه والوقت لري المزروعات </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982128966"/>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إيمان كتبي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alr7al66@gmail.com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تطوير المساجد ومرافق ومنشآت الأوقاف الدينية لتصبح صديقة للبيئة وأكثر استدامة؟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38710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مبتكرات الحديبية</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1169551"/>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يتمثل هدفنا في استخدام تقنية ال </a:t>
            </a:r>
            <a:r>
              <a:rPr lang="en-US" sz="1400" b="0" i="0" dirty="0">
                <a:solidFill>
                  <a:srgbClr val="000000"/>
                </a:solidFill>
                <a:effectLst/>
                <a:highlight>
                  <a:srgbClr val="FFFFFF"/>
                </a:highlight>
                <a:latin typeface="Arial" panose="020B0604020202020204" pitchFamily="34" charset="0"/>
              </a:rPr>
              <a:t>MR </a:t>
            </a:r>
            <a:r>
              <a:rPr lang="ar-SA" sz="1400" b="0" i="0" dirty="0">
                <a:solidFill>
                  <a:srgbClr val="000000"/>
                </a:solidFill>
                <a:effectLst/>
                <a:highlight>
                  <a:srgbClr val="FFFFFF"/>
                </a:highlight>
                <a:latin typeface="Arial" panose="020B0604020202020204" pitchFamily="34" charset="0"/>
              </a:rPr>
              <a:t>لإنشاء ألعاب شاملة وميسرة للأشخاص ذوي الصعوبات السمعية والبصرية الذين تتراوح أعمارهم بين 6 و18 عاماً. ستحتوي الألعاب على عناصر تحكم قابلة للبرمجة ومجموعة متنوعة من الأنواع لاستيعاب اللاعبين ذوي الاحتياجات والقدرات المختلفة من خلال التعاون مع المتخصصين والأشخاص ذوي الصعوبات السمعية والبصرية. ستظل الألعاب مفيدة وممتعة طالما يتم توفير ردود الفعل والتطوير المستمر، مما يتيح للأشخاص ذوي الاحتياجات الخاصة التواصل واللعب والتعلم.</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2774754291"/>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أمل يوسف</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amalmy91@gmail.com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تطوير ألعاب خاصة بأصحاب الهمم لفئة عمرية من 6-18 سنة، وذلك باستخدام تقنية الواقع الافتراضي</a:t>
            </a:r>
            <a:r>
              <a:rPr lang="en-US" sz="1400" dirty="0">
                <a:solidFill>
                  <a:schemeClr val="tx1">
                    <a:lumMod val="65000"/>
                    <a:lumOff val="35000"/>
                  </a:schemeClr>
                </a:solidFill>
                <a:cs typeface="DIN Next LT Arabic" panose="020B0503020203050203" pitchFamily="34" charset="-78"/>
              </a:rPr>
              <a:t>VR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المعزز</a:t>
            </a:r>
            <a:r>
              <a:rPr lang="en-US" sz="1400" dirty="0">
                <a:solidFill>
                  <a:schemeClr val="tx1">
                    <a:lumMod val="65000"/>
                    <a:lumOff val="35000"/>
                  </a:schemeClr>
                </a:solidFill>
                <a:cs typeface="DIN Next LT Arabic" panose="020B0503020203050203" pitchFamily="34" charset="-78"/>
              </a:rPr>
              <a:t>AR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المختلط </a:t>
            </a:r>
            <a:r>
              <a:rPr lang="en-US" sz="1400" dirty="0">
                <a:solidFill>
                  <a:schemeClr val="tx1">
                    <a:lumMod val="65000"/>
                    <a:lumOff val="35000"/>
                  </a:schemeClr>
                </a:solidFill>
                <a:cs typeface="DIN Next LT Arabic" panose="020B0503020203050203" pitchFamily="34" charset="-78"/>
              </a:rPr>
              <a:t>MR؟</a:t>
            </a:r>
          </a:p>
        </p:txBody>
      </p:sp>
    </p:spTree>
    <p:extLst>
      <p:ext uri="{BB962C8B-B14F-4D97-AF65-F5344CB8AC3E}">
        <p14:creationId xmlns:p14="http://schemas.microsoft.com/office/powerpoint/2010/main" val="3252587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6364891" y="2107001"/>
            <a:ext cx="5251913" cy="1784194"/>
          </a:xfrm>
        </p:spPr>
        <p:txBody>
          <a:bodyPr>
            <a:normAutofit/>
          </a:bodyPr>
          <a:lstStyle/>
          <a:p>
            <a:pPr algn="r"/>
            <a:r>
              <a:rPr lang="ar-EG" sz="4800" b="1" dirty="0">
                <a:solidFill>
                  <a:schemeClr val="bg1"/>
                </a:solidFill>
              </a:rPr>
              <a:t>مســـــــــار</a:t>
            </a:r>
            <a:br>
              <a:rPr lang="ar-EG" sz="4800" b="1" dirty="0">
                <a:solidFill>
                  <a:schemeClr val="bg1"/>
                </a:solidFill>
              </a:rPr>
            </a:br>
            <a:r>
              <a:rPr lang="ar-EG" sz="4800" b="1" dirty="0">
                <a:solidFill>
                  <a:schemeClr val="bg1"/>
                </a:solidFill>
              </a:rPr>
              <a:t>الجيل الرائد</a:t>
            </a:r>
            <a:endParaRPr lang="en-US" sz="4800" b="1" dirty="0">
              <a:solidFill>
                <a:schemeClr val="bg1"/>
              </a:solidFill>
            </a:endParaRPr>
          </a:p>
        </p:txBody>
      </p:sp>
    </p:spTree>
    <p:extLst>
      <p:ext uri="{BB962C8B-B14F-4D97-AF65-F5344CB8AC3E}">
        <p14:creationId xmlns:p14="http://schemas.microsoft.com/office/powerpoint/2010/main" val="3843819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ليميتلس</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954107"/>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ألعاب إلكترونية مصممة خصيصاً للمستخدمين ذوي الصعوبات البصرية لتوفر لهم فرصاً متساوية للاستمتاع وقضاء وقت جيد. تستخدم اللعبة الصوت ثلاثي الأبعاد،</a:t>
            </a:r>
          </a:p>
          <a:p>
            <a:pPr algn="just" rtl="1"/>
            <a:r>
              <a:rPr lang="ar-SA" sz="1400" b="0" i="0" dirty="0">
                <a:solidFill>
                  <a:srgbClr val="000000"/>
                </a:solidFill>
                <a:effectLst/>
                <a:highlight>
                  <a:srgbClr val="FFFFFF"/>
                </a:highlight>
                <a:latin typeface="Arial" panose="020B0604020202020204" pitchFamily="34" charset="0"/>
              </a:rPr>
              <a:t>تحويل النص إلى صيغة الكلام، ويتم كل التفاعل من خلال لوحة المفاتيح مع إمكانية تطوير اللعبة أكثر باستخدام الواقع المعزز</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071995658"/>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نوارة الهاشمي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uae_303@live.com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تطوير ألعاب خاصة بأصحاب الهمم لفئة عمرية من 6-18 سنة، وذلك باستخدام تقنية الواقع الافتراضي</a:t>
            </a:r>
            <a:r>
              <a:rPr lang="en-US" sz="1400" dirty="0">
                <a:solidFill>
                  <a:schemeClr val="tx1">
                    <a:lumMod val="65000"/>
                    <a:lumOff val="35000"/>
                  </a:schemeClr>
                </a:solidFill>
                <a:cs typeface="DIN Next LT Arabic" panose="020B0503020203050203" pitchFamily="34" charset="-78"/>
              </a:rPr>
              <a:t>VR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المعزز</a:t>
            </a:r>
            <a:r>
              <a:rPr lang="en-US" sz="1400" dirty="0">
                <a:solidFill>
                  <a:schemeClr val="tx1">
                    <a:lumMod val="65000"/>
                    <a:lumOff val="35000"/>
                  </a:schemeClr>
                </a:solidFill>
                <a:cs typeface="DIN Next LT Arabic" panose="020B0503020203050203" pitchFamily="34" charset="-78"/>
              </a:rPr>
              <a:t>AR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المختلط </a:t>
            </a:r>
            <a:r>
              <a:rPr lang="en-US" sz="1400" dirty="0">
                <a:solidFill>
                  <a:schemeClr val="tx1">
                    <a:lumMod val="65000"/>
                    <a:lumOff val="35000"/>
                  </a:schemeClr>
                </a:solidFill>
                <a:cs typeface="DIN Next LT Arabic" panose="020B0503020203050203" pitchFamily="34" charset="-78"/>
              </a:rPr>
              <a:t>MR؟</a:t>
            </a: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ar-EG" b="1" dirty="0"/>
              <a:t>المركز الأول</a:t>
            </a:r>
            <a:endParaRPr lang="en-AE" sz="2400" b="1" dirty="0"/>
          </a:p>
        </p:txBody>
      </p:sp>
    </p:spTree>
    <p:extLst>
      <p:ext uri="{BB962C8B-B14F-4D97-AF65-F5344CB8AC3E}">
        <p14:creationId xmlns:p14="http://schemas.microsoft.com/office/powerpoint/2010/main" val="1943096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فالكون</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954107"/>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نحن ندمج وكيل عجمان للذكاء الاصطناعي مع تطبيق واتساب وموقعنا الإلكتروني لجمع تفضيلات الزوار واحتياجاتهم بسلاسة. من خلال تطبيق واتساب، يمكن للزوار التواصل بسهولة مع وكيل الذكاء الاصطناعي لدينا، بينما سيجدون على موقعنا الإلكتروني ميزات تفاعلية لتقديم الملاحظات والمدخلات. يضمن هذا التكامل جمع البيانات بكفاءة وشمولية، مما يمكننا من فهم متطلبات الزائرين وتلبيتها بشكل أفضل.</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981002326"/>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هيثم بن جاب الله</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haithembendjaballah@gmail.com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فهم احتياجات تفضيلات الزوار لإمارة عجمان حسب الجنسيات المختلفة لتصميم تجارب سياحية متخصصة ومنتجات سياحية متنوعة؟</a:t>
            </a:r>
            <a:endParaRPr lang="en-US" sz="1400" dirty="0">
              <a:solidFill>
                <a:schemeClr val="tx1">
                  <a:lumMod val="65000"/>
                  <a:lumOff val="35000"/>
                </a:schemeClr>
              </a:solidFill>
              <a:cs typeface="DIN Next LT Arabic" panose="020B0503020203050203" pitchFamily="34" charset="-78"/>
            </a:endParaRP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2</a:t>
            </a:r>
            <a:br>
              <a:rPr lang="en-US" sz="2000" b="1" dirty="0"/>
            </a:br>
            <a:r>
              <a:rPr lang="ar-EG" b="1" dirty="0"/>
              <a:t>المركز الثاني</a:t>
            </a:r>
            <a:endParaRPr lang="en-AE" sz="2400" b="1" dirty="0"/>
          </a:p>
        </p:txBody>
      </p:sp>
    </p:spTree>
    <p:extLst>
      <p:ext uri="{BB962C8B-B14F-4D97-AF65-F5344CB8AC3E}">
        <p14:creationId xmlns:p14="http://schemas.microsoft.com/office/powerpoint/2010/main" val="1470044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رفيق</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488229" y="2462629"/>
            <a:ext cx="7169704" cy="2677656"/>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تطبيق مبتكر للهاتف المحمول مصمم لمساعدة المساجد في الإمارات العربية المتحدة في تحقيق أهداف الاستدامة وتعزيز الممارسات الصديقة للبيئة بين مجتمعاتها. ويستفيد تطبيق</a:t>
            </a:r>
            <a:r>
              <a:rPr lang="en-US" sz="1400" b="0" i="0" dirty="0">
                <a:solidFill>
                  <a:srgbClr val="000000"/>
                </a:solidFill>
                <a:effectLst/>
                <a:highlight>
                  <a:srgbClr val="FFFFFF"/>
                </a:highlight>
                <a:latin typeface="Arial" panose="020B0604020202020204" pitchFamily="34" charset="0"/>
              </a:rPr>
              <a:t>RAFEK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من تكنولوجيا الذكاء الاصطناعي المتقدمة لتقديم توصيات مخصصة وتحليل البيانات وميزات تفاعلية لتشجيع الوعي والعمل البيئي</a:t>
            </a:r>
            <a:r>
              <a:rPr lang="ar-EG" sz="1400" dirty="0">
                <a:solidFill>
                  <a:srgbClr val="000000"/>
                </a:solidFill>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الميزات الرئيسية:حاسبة البصمة الكربونية: يمكن للمساجد إدخال البيانات ذات الصلة لحساب بصمتها الكربونية. يقوم نظام الذكاء الاصطناعي الذي تم تدريبه على أهداف الاستدامة في دولة الإمارات العربية المتحدة بتحليل هذه المعلومات وتقديم اقتراحات مصممة خصيصاً لتقليل الانبعاثات وتحسين كفاءة الطاقة.</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تحليل الذكاء الاصطناعي المتخصص: تم تدريب محرك الذكاء الاصطناعي الخاص بـ </a:t>
            </a:r>
            <a:r>
              <a:rPr lang="en-US" sz="1400" b="0" i="0" dirty="0">
                <a:solidFill>
                  <a:srgbClr val="000000"/>
                </a:solidFill>
                <a:effectLst/>
                <a:highlight>
                  <a:srgbClr val="FFFFFF"/>
                </a:highlight>
                <a:latin typeface="Arial" panose="020B0604020202020204" pitchFamily="34" charset="0"/>
              </a:rPr>
              <a:t>RAFEK </a:t>
            </a:r>
            <a:r>
              <a:rPr lang="ar-SA" sz="1400" b="0" i="0" dirty="0">
                <a:solidFill>
                  <a:srgbClr val="000000"/>
                </a:solidFill>
                <a:effectLst/>
                <a:highlight>
                  <a:srgbClr val="FFFFFF"/>
                </a:highlight>
                <a:latin typeface="Arial" panose="020B0604020202020204" pitchFamily="34" charset="0"/>
              </a:rPr>
              <a:t>خصيصًا على أهداف الاستدامة في دولة الإمارات العربية المتحدة، مما يضمن توافق التوصيات مع السياسات والأهداف البيئية للدولة.</a:t>
            </a:r>
            <a:r>
              <a:rPr lang="ar-EG" sz="1400" b="0" i="0" dirty="0">
                <a:solidFill>
                  <a:srgbClr val="000000"/>
                </a:solidFill>
                <a:effectLst/>
                <a:highlight>
                  <a:srgbClr val="FFFFFF"/>
                </a:highlight>
                <a:latin typeface="Arial" panose="020B0604020202020204" pitchFamily="34" charset="0"/>
              </a:rPr>
              <a:t> ا</a:t>
            </a:r>
            <a:r>
              <a:rPr lang="ar-SA" sz="1400" b="0" i="0" dirty="0">
                <a:solidFill>
                  <a:srgbClr val="000000"/>
                </a:solidFill>
                <a:effectLst/>
                <a:highlight>
                  <a:srgbClr val="FFFFFF"/>
                </a:highlight>
                <a:latin typeface="Arial" panose="020B0604020202020204" pitchFamily="34" charset="0"/>
              </a:rPr>
              <a:t>لمشاركة التفاعلية: يمكن للمساجد إنشاء مسابقات تفاعلية واستطلاعات الرأي والألعاب لإشراك مجتمعاتها في التعرف على الممارسات المستدامة. يمكن للمستخدمين المشاركة في هذه الأنشطة المبنية على الألعاب، وسيقدم الذكاء الاصطناعي ملاحظات وتوصيات مخصصة بناءً على ردودهم.</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جمع البيانات وتحليلها: يسمح التطبيق للمساجد بجمع البيانات من مستخدميها من خلال الأنشطة المُحَبَّرة. يمكن تحليل هذه البيانات بواسطة نظام الذكاء الاصطناعي لتحديد الأنماط والاتجاهات ومجالات التحسين في تعزيز الممارسات المستدامة داخل المجتمع.</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160828737"/>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أمانويل ساهيلو</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amanuelalebachew6490@gmail.com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تطوير المساجد ومرافق ومنشآت الأوقاف الدينية لتصبح صديقة للبيئة وأكثر استدامة؟</a:t>
            </a:r>
            <a:endParaRPr lang="en-US" sz="1400" dirty="0">
              <a:solidFill>
                <a:schemeClr val="tx1">
                  <a:lumMod val="65000"/>
                  <a:lumOff val="35000"/>
                </a:schemeClr>
              </a:solidFill>
              <a:cs typeface="DIN Next LT Arabic" panose="020B0503020203050203" pitchFamily="34" charset="-78"/>
            </a:endParaRP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3</a:t>
            </a:r>
            <a:br>
              <a:rPr lang="en-US" sz="2000" b="1" dirty="0"/>
            </a:br>
            <a:r>
              <a:rPr lang="ar-EG" b="1" dirty="0"/>
              <a:t>المركز الثالث</a:t>
            </a:r>
            <a:endParaRPr lang="en-AE" sz="2400" b="1" dirty="0"/>
          </a:p>
        </p:txBody>
      </p:sp>
    </p:spTree>
    <p:extLst>
      <p:ext uri="{BB962C8B-B14F-4D97-AF65-F5344CB8AC3E}">
        <p14:creationId xmlns:p14="http://schemas.microsoft.com/office/powerpoint/2010/main" val="4238954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مبرمج</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954107"/>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تتمثل فكرتنا في تطوير تطبيق سياحي مدعوم بالذكاء الاصطناعي في عجمان، يقدم توصيات مخصصة بناءً على تفضيلات المستخدم وتبسيط العمليات البيروقراطية. سيحتوي التطبيق على ثلاثة أقسام للأفراد، والعائلات/المجموعات، وشركات السياحة، مع ميزات رئيسية تشمل توصيات شخصية، وعمليات حجز مبسطة، ودمج الخرائط الديناميكية والثابتة لاستكشاف شامل لمعالم عجمان السياحية.</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696968996"/>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أحمد مدان</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ahmadyacine144@gmail.com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فهم احتياجات تفضيلات الزوار لإمارة عجمان حسب الجنسيات المختلفة لتصميم تجارب سياحية متخصصة ومنتجات سياحية متنوعة؟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569005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مصممو تجربة المستخدم في </a:t>
            </a:r>
            <a:r>
              <a:rPr lang="en-US" b="1" dirty="0">
                <a:solidFill>
                  <a:srgbClr val="8E8EE1"/>
                </a:solidFill>
                <a:latin typeface="DIN Next LT Arabic" panose="020B0503020203050203" pitchFamily="34" charset="-78"/>
                <a:cs typeface="DIN Next LT Arabic" panose="020B0503020203050203" pitchFamily="34" charset="-78"/>
              </a:rPr>
              <a:t>DXB</a:t>
            </a: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2677656"/>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ون كليك: رحلتك في دبي بشكل مبسّط</a:t>
            </a:r>
          </a:p>
          <a:p>
            <a:pPr algn="just" rtl="1"/>
            <a:r>
              <a:rPr lang="ar-SA" sz="1400" b="0" i="0" dirty="0">
                <a:solidFill>
                  <a:srgbClr val="000000"/>
                </a:solidFill>
                <a:effectLst/>
                <a:highlight>
                  <a:srgbClr val="FFFFFF"/>
                </a:highlight>
                <a:latin typeface="Arial" panose="020B0604020202020204" pitchFamily="34" charset="0"/>
              </a:rPr>
              <a:t>نقرة واحدة تكشف لك عن دبي! يعمل </a:t>
            </a:r>
            <a:r>
              <a:rPr lang="en-US" sz="1400" b="0" i="0" dirty="0">
                <a:solidFill>
                  <a:srgbClr val="000000"/>
                </a:solidFill>
                <a:effectLst/>
                <a:highlight>
                  <a:srgbClr val="FFFFFF"/>
                </a:highlight>
                <a:latin typeface="Arial" panose="020B0604020202020204" pitchFamily="34" charset="0"/>
              </a:rPr>
              <a:t>OneClick</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على تبسيط تجربتك بالكامل، بدءاً من التنقل في مطار دبي الدولي </a:t>
            </a:r>
            <a:r>
              <a:rPr lang="en-US" sz="1400" b="0" i="0" dirty="0">
                <a:solidFill>
                  <a:srgbClr val="000000"/>
                </a:solidFill>
                <a:effectLst/>
                <a:highlight>
                  <a:srgbClr val="FFFFFF"/>
                </a:highlight>
                <a:latin typeface="Arial" panose="020B0604020202020204" pitchFamily="34" charset="0"/>
              </a:rPr>
              <a:t>DXB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إلى تصميم مسار رحلة مخصَّص لك بناءً على احتياجاتك وتفضيلاتك. سواءً كنت من أصحاب الهمم، أو من كبار السن، أو ببساطة تبحث عن مغامرة خالية من المتاعب، فإن </a:t>
            </a:r>
            <a:r>
              <a:rPr lang="en-US" sz="1400" b="0" i="0" dirty="0">
                <a:solidFill>
                  <a:srgbClr val="000000"/>
                </a:solidFill>
                <a:effectLst/>
                <a:highlight>
                  <a:srgbClr val="FFFFFF"/>
                </a:highlight>
                <a:latin typeface="Arial" panose="020B0604020202020204" pitchFamily="34" charset="0"/>
              </a:rPr>
              <a:t>OneClick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يلبي احتياجاتك.</a:t>
            </a:r>
          </a:p>
          <a:p>
            <a:pPr algn="just" rtl="1"/>
            <a:r>
              <a:rPr lang="ar-SA" sz="1400" b="0" i="0" dirty="0">
                <a:solidFill>
                  <a:srgbClr val="000000"/>
                </a:solidFill>
                <a:effectLst/>
                <a:highlight>
                  <a:srgbClr val="FFFFFF"/>
                </a:highlight>
                <a:latin typeface="Arial" panose="020B0604020202020204" pitchFamily="34" charset="0"/>
              </a:rPr>
              <a:t>تخطيط سهل: احجز رحلات الطيران والفنادق واستئجار السيارات والأنشطة وحجوزات المطاعم - كل ذلك من داخل التطبيق.</a:t>
            </a:r>
          </a:p>
          <a:p>
            <a:pPr algn="just" rtl="1"/>
            <a:r>
              <a:rPr lang="ar-SA" sz="1400" b="0" i="0" dirty="0">
                <a:solidFill>
                  <a:srgbClr val="000000"/>
                </a:solidFill>
                <a:effectLst/>
                <a:highlight>
                  <a:srgbClr val="FFFFFF"/>
                </a:highlight>
                <a:latin typeface="Arial" panose="020B0604020202020204" pitchFamily="34" charset="0"/>
              </a:rPr>
              <a:t>تمكين كل مسافر:  يدعم </a:t>
            </a:r>
            <a:r>
              <a:rPr lang="en-US" sz="1400" b="0" i="0" dirty="0">
                <a:solidFill>
                  <a:srgbClr val="000000"/>
                </a:solidFill>
                <a:effectLst/>
                <a:highlight>
                  <a:srgbClr val="FFFFFF"/>
                </a:highlight>
                <a:latin typeface="Arial" panose="020B0604020202020204" pitchFamily="34" charset="0"/>
              </a:rPr>
              <a:t>OneClick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الشمولية. تضمن ميزات سهولة الوصول، والدعم متعدد اللغات، ونظام التعليقات سهل الاستخدام للتأكد من أن الجميع يمكنهم الاستمتاع بتجربة دبي ومشاركة صوتهم.</a:t>
            </a:r>
          </a:p>
          <a:p>
            <a:pPr algn="just" rtl="1"/>
            <a:r>
              <a:rPr lang="ar-SA" sz="1400" b="0" i="0" dirty="0">
                <a:solidFill>
                  <a:srgbClr val="000000"/>
                </a:solidFill>
                <a:effectLst/>
                <a:highlight>
                  <a:srgbClr val="FFFFFF"/>
                </a:highlight>
                <a:latin typeface="Arial" panose="020B0604020202020204" pitchFamily="34" charset="0"/>
              </a:rPr>
              <a:t>مشكلتان، حل واحد: ون كليك يعالج مشاكل سفرك إلى دبي:</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تجربة سلسة في مطار دبي الدولي: تنقل في المطار بكل سهولة واحصل على المعلومات في الوقت الفعلي.</a:t>
            </a:r>
          </a:p>
          <a:p>
            <a:pPr algn="just" rtl="1"/>
            <a:r>
              <a:rPr lang="ar-SA" sz="1400" b="0" i="0" dirty="0">
                <a:solidFill>
                  <a:srgbClr val="000000"/>
                </a:solidFill>
                <a:effectLst/>
                <a:highlight>
                  <a:srgbClr val="FFFFFF"/>
                </a:highlight>
                <a:latin typeface="Arial" panose="020B0604020202020204" pitchFamily="34" charset="0"/>
              </a:rPr>
              <a:t>التمكين للجميع: عبّر عن آرائك، بغض النظر عن اللغة أو القدرة.</a:t>
            </a:r>
          </a:p>
          <a:p>
            <a:pPr algn="just" rtl="1"/>
            <a:r>
              <a:rPr lang="ar-SA" sz="1400" b="0" i="0" dirty="0">
                <a:solidFill>
                  <a:srgbClr val="000000"/>
                </a:solidFill>
                <a:effectLst/>
                <a:highlight>
                  <a:srgbClr val="FFFFFF"/>
                </a:highlight>
                <a:latin typeface="Arial" panose="020B0604020202020204" pitchFamily="34" charset="0"/>
              </a:rPr>
              <a:t>استمتع بتجربة دبي، على طريقتك.</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225968531"/>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محمد دباغ</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mohammed_dabbagh@hotmail.com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b="0" i="0" dirty="0">
                <a:solidFill>
                  <a:srgbClr val="1F1F1F"/>
                </a:solidFill>
                <a:effectLst/>
                <a:highlight>
                  <a:srgbClr val="FFFFFF"/>
                </a:highlight>
                <a:latin typeface="Google Sans"/>
              </a:rPr>
              <a:t>كيفية تصميم تجربة رقمية نهاية-إلى-نهاية سلسة ومريحة للأشخاص الذين يسافرون عبر مطار دبي الدولي </a:t>
            </a:r>
            <a:r>
              <a:rPr lang="en-US" sz="1400" b="0" i="0" dirty="0">
                <a:solidFill>
                  <a:srgbClr val="1F1F1F"/>
                </a:solidFill>
                <a:effectLst/>
                <a:highlight>
                  <a:srgbClr val="FFFFFF"/>
                </a:highlight>
                <a:latin typeface="Google Sans"/>
              </a:rPr>
              <a:t>DXB؟</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2955422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مهندسين الذكاء الاصطناعي</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1169551"/>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 يصف مقترح مشروع ”تطبيق الفجيرة للتأهب للكوارث“ تطوير تطبيق مبتكر مصمم لتعزيز قدرات التأهب للكوارث والاستجابة لها في الفجيرة بشكل كبير. ويحقق ذلك من خلال دمج شبكات الاستشعار وتحليلات البيانات في الوقت الحقيقي وأنظمة الإنذار المبكر، مما يوفر للسلطات والجمهور معلومات مهمة لإدارة الكوارث في الوقت المناسب وبفعالية. تتماشى هذه المبادرة مع الجهود المبذولة لزيادة مرونة المجتمع وسلامته، مما يدل على الالتزام بالاستفادة من التكنولوجيا من أجل رفاهية المجتمع.</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983142264"/>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مريم شريف </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mariam.samh.2021@gmail.com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b="0" i="0" dirty="0">
                <a:solidFill>
                  <a:srgbClr val="1F1F1F"/>
                </a:solidFill>
                <a:effectLst/>
                <a:highlight>
                  <a:srgbClr val="FFFFFF"/>
                </a:highlight>
                <a:latin typeface="Google Sans"/>
              </a:rPr>
              <a:t>كيف يمكن تعزيز قدرة الجهات الحكومية في إمارة الفجيرة على سرعة الاستجابة في حالات الأزمات والطوارئ في الإمارة؟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220900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6364891" y="2107001"/>
            <a:ext cx="5251913" cy="1784194"/>
          </a:xfrm>
        </p:spPr>
        <p:txBody>
          <a:bodyPr>
            <a:normAutofit/>
          </a:bodyPr>
          <a:lstStyle/>
          <a:p>
            <a:pPr algn="r"/>
            <a:r>
              <a:rPr lang="ar-EG" sz="4800" b="1" dirty="0">
                <a:solidFill>
                  <a:schemeClr val="bg1"/>
                </a:solidFill>
              </a:rPr>
              <a:t>مســـــــــار</a:t>
            </a:r>
            <a:br>
              <a:rPr lang="ar-EG" sz="4800" b="1" dirty="0">
                <a:solidFill>
                  <a:schemeClr val="bg1"/>
                </a:solidFill>
              </a:rPr>
            </a:br>
            <a:r>
              <a:rPr lang="ar-EG" sz="4800" b="1" dirty="0">
                <a:solidFill>
                  <a:schemeClr val="bg1"/>
                </a:solidFill>
              </a:rPr>
              <a:t>الجيل الناشئ</a:t>
            </a:r>
            <a:endParaRPr lang="en-US" sz="4800" b="1" dirty="0">
              <a:solidFill>
                <a:schemeClr val="bg1"/>
              </a:solidFill>
            </a:endParaRPr>
          </a:p>
        </p:txBody>
      </p:sp>
    </p:spTree>
    <p:extLst>
      <p:ext uri="{BB962C8B-B14F-4D97-AF65-F5344CB8AC3E}">
        <p14:creationId xmlns:p14="http://schemas.microsoft.com/office/powerpoint/2010/main" val="106181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فرقة الدقة</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1169551"/>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في لعبتنا المصممة خصيصاً لأصحاب الهمم، ندمج بين عالم ما وراء الطبيعة وتكنولوجيا الذكاء الاصطناعي لخلق تجربة شاملة وداعمة. يدخل اللاعبون عالماً افتراضياً حيث يلتقون برفيق ذكاء اصطناعي مخصص لمساعدتهم وتمكينهم. يعمل هذا الرفيق كمرشد، حيث يقدم الدعم والتشجيع المخصص أثناء مواجهة اللاعبين للتحديات واستكشاف العالم الافتراضي، مما يعزز رحلة التمكين والشمولية، وعلاوة على ذلك، يعمل رفيق الذكاء الاصطناعي كمعلم وصديق في آن واحد، حيث يقدم دروساً حياتية قيمة مصممة خصيصاً لتناسب عمر المستخدم وظروفه.</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4264035087"/>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ناتنايل تيناجني</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natnaelmulu74@gmail.com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b="0" i="0" dirty="0">
                <a:solidFill>
                  <a:srgbClr val="1F1F1F"/>
                </a:solidFill>
                <a:effectLst/>
                <a:highlight>
                  <a:srgbClr val="FFFFFF"/>
                </a:highlight>
                <a:latin typeface="Google Sans"/>
              </a:rPr>
              <a:t>كيف يمكن تطوير ألعاب خاصة بأصحاب الهمم لفئة عمرية من 6-18 سنة، وذلك باستخدام تقنية الواقع الافتراضي (</a:t>
            </a:r>
            <a:r>
              <a:rPr lang="en-US" sz="1400" b="0" i="0" dirty="0">
                <a:solidFill>
                  <a:srgbClr val="1F1F1F"/>
                </a:solidFill>
                <a:effectLst/>
                <a:highlight>
                  <a:srgbClr val="FFFFFF"/>
                </a:highlight>
                <a:latin typeface="Google Sans"/>
              </a:rPr>
              <a:t>VR) </a:t>
            </a:r>
            <a:r>
              <a:rPr lang="ar-SA" sz="1400" b="0" i="0" dirty="0">
                <a:solidFill>
                  <a:srgbClr val="1F1F1F"/>
                </a:solidFill>
                <a:effectLst/>
                <a:highlight>
                  <a:srgbClr val="FFFFFF"/>
                </a:highlight>
                <a:latin typeface="Google Sans"/>
              </a:rPr>
              <a:t>أو الواقع المعزز (</a:t>
            </a:r>
            <a:r>
              <a:rPr lang="en-US" sz="1400" b="0" i="0" dirty="0">
                <a:solidFill>
                  <a:srgbClr val="1F1F1F"/>
                </a:solidFill>
                <a:effectLst/>
                <a:highlight>
                  <a:srgbClr val="FFFFFF"/>
                </a:highlight>
                <a:latin typeface="Google Sans"/>
              </a:rPr>
              <a:t>AR) </a:t>
            </a:r>
            <a:r>
              <a:rPr lang="ar-SA" sz="1400" b="0" i="0" dirty="0">
                <a:solidFill>
                  <a:srgbClr val="1F1F1F"/>
                </a:solidFill>
                <a:effectLst/>
                <a:highlight>
                  <a:srgbClr val="FFFFFF"/>
                </a:highlight>
                <a:latin typeface="Google Sans"/>
              </a:rPr>
              <a:t>أو الواقع المختلط (</a:t>
            </a:r>
            <a:r>
              <a:rPr lang="en-US" sz="1400" b="0" i="0" dirty="0">
                <a:solidFill>
                  <a:srgbClr val="1F1F1F"/>
                </a:solidFill>
                <a:effectLst/>
                <a:highlight>
                  <a:srgbClr val="FFFFFF"/>
                </a:highlight>
                <a:latin typeface="Google Sans"/>
              </a:rPr>
              <a:t>MR)؟</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1201181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سندك</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1815882"/>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يهدف مشروعنا إلى تطوير منصة تصور جغرافي مكاني لوزارة تنمية المجتمع، والاستفادة من البيانات الحكومية حول مختلف جوانب المجتمع، مع التركيز على أصحاب الهمم والخصائص السكانية الأخرى. يمكن أن توفر منصتنا رؤى حول ديناميكيات المجتمع، وتخصيص الخدمات، والسيطرة على الكوارث، واتخاذ قرارات مستنيرة من خلال استخدام الذكاء الاصطناعي لتحليل البيانات الضخمة المستمدة من مكتب الوزير. هذه المنصة قابلة للتطوير إلى جوانب مختلفة من خدمات الشركة دون الحاجة إلى إنشاء منصة مختلفة. كما أن المنصة شاملة من خلال دمج المساعدة المرئية والصوتية لأصحاب الهمم مما يجعلها في متناول الجميع. ومن خلال أدوات التصور البديهية، سيكتسب صانعو القرار فهماً شاملاً للاحتياجات المجتمعية، مما يتيح تخطيط وتنفيذ سياسات أكثر فعالية لتعزيز الشمولية والدعم لجميع أفراد المجتمع. وإلى جانب هؤلاء، يمكن أن تكون المنصة مفيدة للباحثين حيث إنهم يحتاجون إلى بيانات معالجة ومنظمة للعمل على أبحاثهم.</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38685139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الازار كوري</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alazarwake@gmail.com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b="0" i="0" dirty="0">
                <a:solidFill>
                  <a:srgbClr val="1F1F1F"/>
                </a:solidFill>
                <a:effectLst/>
                <a:highlight>
                  <a:srgbClr val="FFFFFF"/>
                </a:highlight>
                <a:latin typeface="Google Sans"/>
              </a:rPr>
              <a:t>كيفية الاستفادة من بيانات وزارة تنمية المجتمع لإنشاء منصة بيانات جيومكانية رقمية تدمج البيانات الجغرافية مع المعلومات الإحصائية لتنتج خرائط بيانات بإحصاءات رسمية؟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1926028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اينوفيجن</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954107"/>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نقدم اقتراحًا مبتكرًا لتطوير تطبيق لإدارة مدخرات التقاعد، مصمم لتبسيط عملية التخطيط للتقاعد، وتشجيع اتخاذ قرارات مالية مستنيرة، وتوفير منصة سهلة الاستخدام لإدارة مدخرات التقاعد. يهدف هذا التطبيق إلى تمكين المستخدمين بالأدوات والموارد اللازمة للتغلب على تعقيدات الشؤون المالية المتعلقة بالتقاعد، واتخاذ قرارات استثمارية مستنيرة، وتحقيق الأمن المالي في سنوات التقاعد.</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103764210"/>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ماتياس بيشاه</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matthiasworku611@gmail.com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SA" sz="1400" b="0" i="0" dirty="0">
                <a:solidFill>
                  <a:srgbClr val="1F1F1F"/>
                </a:solidFill>
                <a:effectLst/>
                <a:highlight>
                  <a:srgbClr val="FFFFFF"/>
                </a:highlight>
                <a:latin typeface="Google Sans"/>
              </a:rPr>
              <a:t>كيف نمكن المؤمن عليه (المواطن) للتخطيط لمستقبلهم التقاعدي؟</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3118894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الـــــــــــــــــــــــــــــــــــــــــــــرائـــــد</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rtl="1"/>
            <a:r>
              <a:rPr lang="ar-EG" b="1" dirty="0">
                <a:solidFill>
                  <a:srgbClr val="8E8EE1"/>
                </a:solidFill>
                <a:latin typeface="DIN Next LT Arabic" panose="020B0503020203050203" pitchFamily="34" charset="-78"/>
                <a:cs typeface="DIN Next LT Arabic" panose="020B0503020203050203" pitchFamily="34" charset="-78"/>
              </a:rPr>
              <a:t>برين</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613563" y="2462629"/>
            <a:ext cx="7044369" cy="1384995"/>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يهدف مشروعنا إلى إحداث ثورة في التخطيط للتقاعد من خلال إنشاء منصة رقمية تغذيها بيانات الموظف المؤمن عليه المسجلة لدى الهيئة العامة للخدمات الحكومية من قبل صاحب العمل. ستقدم هذه المنصة تجربة مخصصة، مع الأخذ في الاعتبار ليس فقط المعاش التقاعدي للفرد، ولكن أيضًا مدخراته.  سيحصل المستخدمون على حساباتهم من خلال عملية مبسطة، مما يلغي ضرورة إدخال البيانات الزائدة عن الحاجة. تقوم الآلة الحاسبة بحساب المعاش التقاعدي الحالي وتطالب المستخدمين بتحديد سن التقاعد والمدخرات والدخل الشهري وأفق التخطيط، وذلك بعد تزويدها بمعلومات شاملة عن العميل. وهي في جوهرها تحول التخطيط للتقاعد إلى عملية فعالة ومصممة خصيصًا.</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722592108"/>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بلين زيميناي</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blenzemenay2023@gmail.com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EG" sz="1400" dirty="0">
                <a:solidFill>
                  <a:srgbClr val="000000"/>
                </a:solidFill>
                <a:highlight>
                  <a:srgbClr val="FFFFFF"/>
                </a:highlight>
                <a:latin typeface="Arial" panose="020B0604020202020204" pitchFamily="34" charset="0"/>
              </a:rPr>
              <a:t>التحدي: </a:t>
            </a:r>
            <a:r>
              <a:rPr lang="ar-SA" sz="1400" b="0" i="0" dirty="0">
                <a:solidFill>
                  <a:srgbClr val="000000"/>
                </a:solidFill>
                <a:effectLst/>
                <a:highlight>
                  <a:srgbClr val="FFFFFF"/>
                </a:highlight>
                <a:latin typeface="Arial" panose="020B0604020202020204" pitchFamily="34" charset="0"/>
              </a:rPr>
              <a:t>كيف نمكن المؤمن عليه (المواطن) للتخطيط لمستقبلهم التقاعدي؟</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3857813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6364891" y="2107001"/>
            <a:ext cx="5251913" cy="1784194"/>
          </a:xfrm>
        </p:spPr>
        <p:txBody>
          <a:bodyPr>
            <a:normAutofit/>
          </a:bodyPr>
          <a:lstStyle/>
          <a:p>
            <a:pPr algn="r"/>
            <a:r>
              <a:rPr lang="ar-EG" sz="4800" b="1" dirty="0">
                <a:solidFill>
                  <a:schemeClr val="bg1"/>
                </a:solidFill>
              </a:rPr>
              <a:t>مســـــــــار</a:t>
            </a:r>
            <a:br>
              <a:rPr lang="ar-EG" sz="4800" b="1" dirty="0">
                <a:solidFill>
                  <a:schemeClr val="bg1"/>
                </a:solidFill>
              </a:rPr>
            </a:br>
            <a:r>
              <a:rPr lang="ar-EG" sz="4800" b="1" dirty="0">
                <a:solidFill>
                  <a:schemeClr val="bg1"/>
                </a:solidFill>
              </a:rPr>
              <a:t>رواد الأعمال</a:t>
            </a:r>
            <a:endParaRPr lang="en-US" sz="4800" b="1" dirty="0">
              <a:solidFill>
                <a:schemeClr val="bg1"/>
              </a:solidFill>
            </a:endParaRPr>
          </a:p>
        </p:txBody>
      </p:sp>
    </p:spTree>
    <p:extLst>
      <p:ext uri="{BB962C8B-B14F-4D97-AF65-F5344CB8AC3E}">
        <p14:creationId xmlns:p14="http://schemas.microsoft.com/office/powerpoint/2010/main" val="3777403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رواد </a:t>
            </a:r>
            <a:br>
              <a:rPr lang="ar-EG" sz="1000" b="1" dirty="0">
                <a:solidFill>
                  <a:schemeClr val="bg1"/>
                </a:solidFill>
              </a:rPr>
            </a:br>
            <a:r>
              <a:rPr lang="ar-EG" sz="1000" b="1" dirty="0">
                <a:solidFill>
                  <a:schemeClr val="bg1"/>
                </a:solidFill>
              </a:rPr>
              <a:t>الأعـمــــــــــــــــــــــــــــــــــــــــــــال</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إيديوفيرس</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2462213"/>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تلتزم </a:t>
            </a:r>
            <a:r>
              <a:rPr lang="en-US" sz="1400" b="0" i="0" dirty="0" err="1">
                <a:solidFill>
                  <a:srgbClr val="000000"/>
                </a:solidFill>
                <a:effectLst/>
                <a:highlight>
                  <a:srgbClr val="FFFFFF"/>
                </a:highlight>
                <a:latin typeface="Arial" panose="020B0604020202020204" pitchFamily="34" charset="0"/>
              </a:rPr>
              <a:t>Eduverse</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بالشمولية وإمكانية الوصول، وتستهدف على وجه التحديد الطلاب من أصحاب الهمم. من خلال منصة ألعاب مدمجة مع نظام </a:t>
            </a:r>
            <a:r>
              <a:rPr lang="ar-EG" sz="1400" b="0" i="0" dirty="0">
                <a:solidFill>
                  <a:srgbClr val="000000"/>
                </a:solidFill>
                <a:effectLst/>
                <a:highlight>
                  <a:srgbClr val="FFFFFF"/>
                </a:highlight>
                <a:latin typeface="Arial" panose="020B0604020202020204" pitchFamily="34" charset="0"/>
              </a:rPr>
              <a:t>ميتافيرس</a:t>
            </a:r>
            <a:r>
              <a:rPr lang="en-US"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تضمن </a:t>
            </a:r>
            <a:r>
              <a:rPr lang="en-US" sz="1400" b="0" i="0" dirty="0" err="1">
                <a:solidFill>
                  <a:srgbClr val="000000"/>
                </a:solidFill>
                <a:effectLst/>
                <a:highlight>
                  <a:srgbClr val="FFFFFF"/>
                </a:highlight>
                <a:latin typeface="Arial" panose="020B0604020202020204" pitchFamily="34" charset="0"/>
              </a:rPr>
              <a:t>Eduverse</a:t>
            </a:r>
            <a:r>
              <a:rPr lang="en-US" sz="1400" b="0" i="0" dirty="0">
                <a:solidFill>
                  <a:srgbClr val="000000"/>
                </a:solidFill>
                <a:effectLst/>
                <a:highlight>
                  <a:srgbClr val="FFFFFF"/>
                </a:highlight>
                <a:latin typeface="Arial" panose="020B0604020202020204" pitchFamily="34" charset="0"/>
              </a:rPr>
              <a:t> </a:t>
            </a:r>
            <a:r>
              <a:rPr lang="ar-EG" sz="1400" dirty="0">
                <a:solidFill>
                  <a:srgbClr val="000000"/>
                </a:solidFill>
                <a:highlight>
                  <a:srgbClr val="FFFFFF"/>
                </a:highlight>
                <a:latin typeface="Arial" panose="020B0604020202020204" pitchFamily="34" charset="0"/>
              </a:rPr>
              <a:t> أ</a:t>
            </a:r>
            <a:r>
              <a:rPr lang="ar-SA" sz="1400" b="0" i="0" dirty="0">
                <a:solidFill>
                  <a:srgbClr val="000000"/>
                </a:solidFill>
                <a:effectLst/>
                <a:highlight>
                  <a:srgbClr val="FFFFFF"/>
                </a:highlight>
                <a:latin typeface="Arial" panose="020B0604020202020204" pitchFamily="34" charset="0"/>
              </a:rPr>
              <a:t>ن جميع المتعلمين يمكنهم المشاركة بفعالية وتفاعل وشمولية. من خلال الاستفادة من تقنيات الألعاب التحفيزية، تعزز</a:t>
            </a:r>
            <a:r>
              <a:rPr lang="en-US" sz="1400" b="0" i="0" dirty="0" err="1">
                <a:solidFill>
                  <a:srgbClr val="000000"/>
                </a:solidFill>
                <a:effectLst/>
                <a:highlight>
                  <a:srgbClr val="FFFFFF"/>
                </a:highlight>
                <a:latin typeface="Arial" panose="020B0604020202020204" pitchFamily="34" charset="0"/>
              </a:rPr>
              <a:t>Eduverse</a:t>
            </a:r>
            <a:r>
              <a:rPr lang="en-US" sz="1400" b="0" i="0" dirty="0">
                <a:solidFill>
                  <a:srgbClr val="000000"/>
                </a:solidFill>
                <a:effectLst/>
                <a:highlight>
                  <a:srgbClr val="FFFFFF"/>
                </a:highlight>
                <a:latin typeface="Arial" panose="020B0604020202020204" pitchFamily="34" charset="0"/>
              </a:rPr>
              <a:t>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التحفيز والمشاركة، مما يجعل التعلم ممتعاً وفعالاً للطلاب من جميع القدرات.</a:t>
            </a:r>
          </a:p>
          <a:p>
            <a:pPr algn="just" rtl="1"/>
            <a:endParaRPr lang="ar-SA" sz="1400" b="0" i="0" dirty="0">
              <a:solidFill>
                <a:srgbClr val="000000"/>
              </a:solidFill>
              <a:effectLst/>
              <a:highlight>
                <a:srgbClr val="FFFFFF"/>
              </a:highlight>
              <a:latin typeface="Arial" panose="020B0604020202020204" pitchFamily="34" charset="0"/>
            </a:endParaRPr>
          </a:p>
          <a:p>
            <a:pPr algn="just" rtl="1"/>
            <a:r>
              <a:rPr lang="ar-SA" sz="1400" b="0" i="0" dirty="0">
                <a:solidFill>
                  <a:srgbClr val="000000"/>
                </a:solidFill>
                <a:effectLst/>
                <a:highlight>
                  <a:srgbClr val="FFFFFF"/>
                </a:highlight>
                <a:latin typeface="Arial" panose="020B0604020202020204" pitchFamily="34" charset="0"/>
              </a:rPr>
              <a:t>يتيح تكامل الميتافرس للطلاب الانغماس في بيئات تعليمية تفاعلية، حيث يمكنهم الاستكشاف والتفاعل والتعاون مع زملائهم والمعلمين. هذا النهج لا يعزز تجربة التعلم فحسب، بل يعزز أيضًا التنشئة الاجتماعية وتنمية مهارات التواصل.</a:t>
            </a:r>
          </a:p>
          <a:p>
            <a:pPr algn="just" rtl="1"/>
            <a:endParaRPr lang="ar-SA" sz="1400" b="0" i="0" dirty="0">
              <a:solidFill>
                <a:srgbClr val="000000"/>
              </a:solidFill>
              <a:effectLst/>
              <a:highlight>
                <a:srgbClr val="FFFFFF"/>
              </a:highlight>
              <a:latin typeface="Arial" panose="020B0604020202020204" pitchFamily="34" charset="0"/>
            </a:endParaRPr>
          </a:p>
          <a:p>
            <a:pPr algn="just" rtl="1"/>
            <a:r>
              <a:rPr lang="ar-SA" sz="1400" b="0" i="0" dirty="0">
                <a:solidFill>
                  <a:srgbClr val="000000"/>
                </a:solidFill>
                <a:effectLst/>
                <a:highlight>
                  <a:srgbClr val="FFFFFF"/>
                </a:highlight>
                <a:latin typeface="Arial" panose="020B0604020202020204" pitchFamily="34" charset="0"/>
              </a:rPr>
              <a:t>علاوةً على ذلك، تواصل</a:t>
            </a:r>
            <a:r>
              <a:rPr lang="en-US" sz="1400" b="0" i="0" dirty="0" err="1">
                <a:solidFill>
                  <a:srgbClr val="000000"/>
                </a:solidFill>
                <a:effectLst/>
                <a:highlight>
                  <a:srgbClr val="FFFFFF"/>
                </a:highlight>
                <a:latin typeface="Arial" panose="020B0604020202020204" pitchFamily="34" charset="0"/>
              </a:rPr>
              <a:t>Eduverse</a:t>
            </a:r>
            <a:r>
              <a:rPr lang="en-US" sz="1400" b="0" i="0" dirty="0">
                <a:solidFill>
                  <a:srgbClr val="000000"/>
                </a:solidFill>
                <a:effectLst/>
                <a:highlight>
                  <a:srgbClr val="FFFFFF"/>
                </a:highlight>
                <a:latin typeface="Arial" panose="020B0604020202020204" pitchFamily="34" charset="0"/>
              </a:rPr>
              <a:t>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تحسين منصتها بمساهمة من المعلمين والخبراء في إمكانية الوصول والطلاب أنفسهم لضمان تلبيتها للاحتياجات المتنوعة للمتعلمين ذوي القدرات المختلفة. من خلال التحسين والابتكار المستمر، تظل </a:t>
            </a:r>
            <a:r>
              <a:rPr lang="en-US" sz="1400" b="0" i="0" dirty="0" err="1">
                <a:solidFill>
                  <a:srgbClr val="000000"/>
                </a:solidFill>
                <a:effectLst/>
                <a:highlight>
                  <a:srgbClr val="FFFFFF"/>
                </a:highlight>
                <a:latin typeface="Arial" panose="020B0604020202020204" pitchFamily="34" charset="0"/>
              </a:rPr>
              <a:t>Eduverse</a:t>
            </a:r>
            <a:r>
              <a:rPr lang="en-US" sz="1400" b="0" i="0" dirty="0">
                <a:solidFill>
                  <a:srgbClr val="000000"/>
                </a:solidFill>
                <a:effectLst/>
                <a:highlight>
                  <a:srgbClr val="FFFFFF"/>
                </a:highlight>
                <a:latin typeface="Arial" panose="020B0604020202020204" pitchFamily="34" charset="0"/>
              </a:rPr>
              <a:t> </a:t>
            </a:r>
            <a:r>
              <a:rPr lang="ar-EG" sz="1400" b="0" i="0" dirty="0">
                <a:solidFill>
                  <a:srgbClr val="000000"/>
                </a:solidFill>
                <a:effectLst/>
                <a:highlight>
                  <a:srgbClr val="FFFFFF"/>
                </a:highlight>
                <a:latin typeface="Arial" panose="020B0604020202020204" pitchFamily="34" charset="0"/>
              </a:rPr>
              <a:t> </a:t>
            </a:r>
            <a:r>
              <a:rPr lang="ar-SA" sz="1400" b="0" i="0" dirty="0">
                <a:solidFill>
                  <a:srgbClr val="000000"/>
                </a:solidFill>
                <a:effectLst/>
                <a:highlight>
                  <a:srgbClr val="FFFFFF"/>
                </a:highlight>
                <a:latin typeface="Arial" panose="020B0604020202020204" pitchFamily="34" charset="0"/>
              </a:rPr>
              <a:t>في طليعة التعليم التكنولوجي المتاح والتفاعلي لجميع الطلاب.</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257796219"/>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محمد الهندي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maalhnadi9@gmail.com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a:t>
            </a:r>
            <a:r>
              <a:rPr lang="ar-SA" sz="1400" dirty="0">
                <a:solidFill>
                  <a:schemeClr val="tx1">
                    <a:lumMod val="65000"/>
                    <a:lumOff val="35000"/>
                  </a:schemeClr>
                </a:solidFill>
                <a:cs typeface="DIN Next LT Arabic" panose="020B0503020203050203" pitchFamily="34" charset="-78"/>
              </a:rPr>
              <a:t>كيف يمكن تطوير ألعاب خاصة بأصحاب الهمم لفئة عمرية من 6-18 سنة، وذلك باستخدام تقنية الواقع الافتراضي</a:t>
            </a:r>
            <a:r>
              <a:rPr lang="en-US" sz="1400" dirty="0">
                <a:solidFill>
                  <a:schemeClr val="tx1">
                    <a:lumMod val="65000"/>
                    <a:lumOff val="35000"/>
                  </a:schemeClr>
                </a:solidFill>
                <a:cs typeface="DIN Next LT Arabic" panose="020B0503020203050203" pitchFamily="34" charset="-78"/>
              </a:rPr>
              <a:t>VR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المعزز</a:t>
            </a:r>
            <a:r>
              <a:rPr lang="en-US" sz="1400" dirty="0">
                <a:solidFill>
                  <a:schemeClr val="tx1">
                    <a:lumMod val="65000"/>
                    <a:lumOff val="35000"/>
                  </a:schemeClr>
                </a:solidFill>
                <a:cs typeface="DIN Next LT Arabic" panose="020B0503020203050203" pitchFamily="34" charset="-78"/>
              </a:rPr>
              <a:t>AR </a:t>
            </a:r>
            <a:r>
              <a:rPr lang="ar-EG" sz="1400" dirty="0">
                <a:solidFill>
                  <a:schemeClr val="tx1">
                    <a:lumMod val="65000"/>
                    <a:lumOff val="35000"/>
                  </a:schemeClr>
                </a:solidFill>
                <a:cs typeface="DIN Next LT Arabic" panose="020B0503020203050203" pitchFamily="34" charset="-78"/>
              </a:rPr>
              <a:t> </a:t>
            </a:r>
            <a:r>
              <a:rPr lang="ar-SA" sz="1400" dirty="0">
                <a:solidFill>
                  <a:schemeClr val="tx1">
                    <a:lumMod val="65000"/>
                    <a:lumOff val="35000"/>
                  </a:schemeClr>
                </a:solidFill>
                <a:cs typeface="DIN Next LT Arabic" panose="020B0503020203050203" pitchFamily="34" charset="-78"/>
              </a:rPr>
              <a:t>أو الواقع المختلط </a:t>
            </a:r>
            <a:r>
              <a:rPr lang="en-US" sz="1400" dirty="0">
                <a:solidFill>
                  <a:schemeClr val="tx1">
                    <a:lumMod val="65000"/>
                    <a:lumOff val="35000"/>
                  </a:schemeClr>
                </a:solidFill>
                <a:cs typeface="DIN Next LT Arabic" panose="020B0503020203050203" pitchFamily="34" charset="-78"/>
              </a:rPr>
              <a:t>MR؟</a:t>
            </a: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ar-EG" b="1" dirty="0"/>
              <a:t>المركز الأول</a:t>
            </a:r>
            <a:endParaRPr lang="en-AE" sz="2400" b="1" dirty="0"/>
          </a:p>
        </p:txBody>
      </p:sp>
    </p:spTree>
    <p:extLst>
      <p:ext uri="{BB962C8B-B14F-4D97-AF65-F5344CB8AC3E}">
        <p14:creationId xmlns:p14="http://schemas.microsoft.com/office/powerpoint/2010/main" val="1010927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رواد </a:t>
            </a:r>
            <a:br>
              <a:rPr lang="ar-EG" sz="1000" b="1" dirty="0">
                <a:solidFill>
                  <a:schemeClr val="bg1"/>
                </a:solidFill>
              </a:rPr>
            </a:br>
            <a:r>
              <a:rPr lang="ar-EG" sz="1000" b="1" dirty="0">
                <a:solidFill>
                  <a:schemeClr val="bg1"/>
                </a:solidFill>
              </a:rPr>
              <a:t>الأعـمــــــــــــــــــــــــــــــــــــــــــــال</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الفريق الرقمي</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738664"/>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طائرة بدون طيار معززة بتقنية التصوير الجوي ثلاثي الأبعاد عالي الدقة بالإضافة إلى كاميرا حرارية، إلى جانب مكبرات صوت متصلة بتطبيق يتم استخدامه من قبل شرطة المرور والدفاع المدني وإدارات الإسعاف لتسريع الاستجابة في حالات الطوارئ.</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87863714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فاطمة محمد</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fatimabintm26@gmail.com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a:t>
            </a:r>
            <a:r>
              <a:rPr lang="ar-SA" sz="1400" dirty="0">
                <a:solidFill>
                  <a:schemeClr val="tx1">
                    <a:lumMod val="65000"/>
                    <a:lumOff val="35000"/>
                  </a:schemeClr>
                </a:solidFill>
                <a:cs typeface="DIN Next LT Arabic" panose="020B0503020203050203" pitchFamily="34" charset="-78"/>
              </a:rPr>
              <a:t>كيف يُمكن تحسين سرعة الإستجابة للحالات الطارئة التي فيها حالات حرجة خاصة خلال ساعة الذروة والازدحام ونقل الأدلة الجنائية الهامة إلى مختبرات التحليل في أسرع وقت؟</a:t>
            </a:r>
            <a:endParaRPr lang="en-US" sz="1400" dirty="0">
              <a:solidFill>
                <a:schemeClr val="tx1">
                  <a:lumMod val="65000"/>
                  <a:lumOff val="35000"/>
                </a:schemeClr>
              </a:solidFill>
              <a:cs typeface="DIN Next LT Arabic" panose="020B0503020203050203" pitchFamily="34" charset="-78"/>
            </a:endParaRP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2</a:t>
            </a:r>
            <a:br>
              <a:rPr lang="en-US" sz="2000" b="1" dirty="0"/>
            </a:br>
            <a:r>
              <a:rPr lang="ar-EG" b="1" dirty="0"/>
              <a:t>المركز الثاني</a:t>
            </a:r>
            <a:endParaRPr lang="en-AE" sz="2400" b="1" dirty="0"/>
          </a:p>
        </p:txBody>
      </p:sp>
    </p:spTree>
    <p:extLst>
      <p:ext uri="{BB962C8B-B14F-4D97-AF65-F5344CB8AC3E}">
        <p14:creationId xmlns:p14="http://schemas.microsoft.com/office/powerpoint/2010/main" val="2231054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رواد </a:t>
            </a:r>
            <a:br>
              <a:rPr lang="ar-EG" sz="1000" b="1" dirty="0">
                <a:solidFill>
                  <a:schemeClr val="bg1"/>
                </a:solidFill>
              </a:rPr>
            </a:br>
            <a:r>
              <a:rPr lang="ar-EG" sz="1000" b="1" dirty="0">
                <a:solidFill>
                  <a:schemeClr val="bg1"/>
                </a:solidFill>
              </a:rPr>
              <a:t>الأعـمــــــــــــــــــــــــــــــــــــــــــــال</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تواصل</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523220"/>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تطبيق تواصل هو تطبيق ذكي يقوم بترجمة لغة الإشارة إلى رسائل نصية وكلامية لمساعدة الأشخاص الذين يعانون من ضعف السمع أوالتخاطب. وبنفس الطريقة، سيساعد التطبيق الحكومات على خدمة مختلف فئات العملاء.</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716526518"/>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شيماء الزرعوني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shaima.allz1@outlook.com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رقمي حسب التصميم</a:t>
            </a:r>
            <a:endParaRPr lang="en-US" sz="1400" dirty="0">
              <a:solidFill>
                <a:schemeClr val="tx1">
                  <a:lumMod val="65000"/>
                  <a:lumOff val="35000"/>
                </a:schemeClr>
              </a:solidFill>
              <a:cs typeface="DIN Next LT Arabic" panose="020B0503020203050203" pitchFamily="34" charset="-78"/>
            </a:endParaRPr>
          </a:p>
        </p:txBody>
      </p:sp>
      <p:sp>
        <p:nvSpPr>
          <p:cNvPr id="2" name="Flowchart: Connector 1">
            <a:extLst>
              <a:ext uri="{FF2B5EF4-FFF2-40B4-BE49-F238E27FC236}">
                <a16:creationId xmlns:a16="http://schemas.microsoft.com/office/drawing/2014/main" id="{B9100F74-9026-B4D7-18AE-51B8F019A87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3</a:t>
            </a:r>
            <a:br>
              <a:rPr lang="en-US" sz="2000" b="1" dirty="0"/>
            </a:br>
            <a:r>
              <a:rPr lang="ar-EG" b="1" dirty="0"/>
              <a:t>المركز الثالث</a:t>
            </a:r>
            <a:endParaRPr lang="en-AE" sz="2400" b="1" dirty="0"/>
          </a:p>
        </p:txBody>
      </p:sp>
    </p:spTree>
    <p:extLst>
      <p:ext uri="{BB962C8B-B14F-4D97-AF65-F5344CB8AC3E}">
        <p14:creationId xmlns:p14="http://schemas.microsoft.com/office/powerpoint/2010/main" val="2513051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رواد </a:t>
            </a:r>
            <a:br>
              <a:rPr lang="ar-EG" sz="1000" b="1" dirty="0">
                <a:solidFill>
                  <a:schemeClr val="bg1"/>
                </a:solidFill>
              </a:rPr>
            </a:br>
            <a:r>
              <a:rPr lang="ar-EG" sz="1000" b="1" dirty="0">
                <a:solidFill>
                  <a:schemeClr val="bg1"/>
                </a:solidFill>
              </a:rPr>
              <a:t>الأعـمــــــــــــــــــــــــــــــــــــــــــــال</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فريق الثقة للتدريس</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2031325"/>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"نقدم لكم ’ثقة‘ للتدريس - مثل أوبرولكن للتعليم! لقد أحدثنا ثورة في تجربة التدريس، وجعلناها سهلة مثل طلب رحلة. تضمن منصتنا أن يتمتع كل طالب ومدرس برحلة سلسة من البداية إلى النهاية.</a:t>
            </a:r>
          </a:p>
          <a:p>
            <a:pPr algn="just" rtl="1"/>
            <a:r>
              <a:rPr lang="ar-SA" sz="1400" b="0" i="0" dirty="0">
                <a:solidFill>
                  <a:srgbClr val="000000"/>
                </a:solidFill>
                <a:effectLst/>
                <a:highlight>
                  <a:srgbClr val="FFFFFF"/>
                </a:highlight>
                <a:latin typeface="Arial" panose="020B0604020202020204" pitchFamily="34" charset="0"/>
              </a:rPr>
              <a:t> </a:t>
            </a:r>
          </a:p>
          <a:p>
            <a:pPr algn="just" rtl="1"/>
            <a:r>
              <a:rPr lang="ar-SA" sz="1400" b="0" i="0" dirty="0">
                <a:solidFill>
                  <a:srgbClr val="000000"/>
                </a:solidFill>
                <a:effectLst/>
                <a:highlight>
                  <a:srgbClr val="FFFFFF"/>
                </a:highlight>
                <a:latin typeface="Arial" panose="020B0604020202020204" pitchFamily="34" charset="0"/>
              </a:rPr>
              <a:t> نحن نذهب إلى ما هو أبعد من مجرد التوفيق. نحن شركاؤك المخلصون الذين يشرفون على عملية التدريس بالكامل. بدءاً من انتقاء أفضل المدرسين من خلال التوظيف والتدريب الصارم إلى ضمان التسليم السلس والمدفوعات الفورية، نحن نتولى كل شيء.</a:t>
            </a:r>
          </a:p>
          <a:p>
            <a:pPr algn="just" rtl="1"/>
            <a:r>
              <a:rPr lang="ar-SA" sz="1400" b="0" i="0" dirty="0">
                <a:solidFill>
                  <a:srgbClr val="000000"/>
                </a:solidFill>
                <a:effectLst/>
                <a:highlight>
                  <a:srgbClr val="FFFFFF"/>
                </a:highlight>
                <a:latin typeface="Arial" panose="020B0604020202020204" pitchFamily="34" charset="0"/>
              </a:rPr>
              <a:t> </a:t>
            </a:r>
          </a:p>
          <a:p>
            <a:pPr algn="just" rtl="1"/>
            <a:r>
              <a:rPr lang="ar-SA" sz="1400" b="0" i="0" dirty="0">
                <a:solidFill>
                  <a:srgbClr val="000000"/>
                </a:solidFill>
                <a:effectLst/>
                <a:highlight>
                  <a:srgbClr val="FFFFFF"/>
                </a:highlight>
                <a:latin typeface="Arial" panose="020B0604020202020204" pitchFamily="34" charset="0"/>
              </a:rPr>
              <a:t> يوفر فريقنا من المستشارين التربويين الخبراء لدينا إرشادات شخصية لكل من الطلاب والمعلمين، مما يضع معياراً جديداً في هذا المجال. مع ”ثقة للتدريس“، نحن لا نغير فقط الطريقة التي تجد بها مدرسًا، بل نغير تجربة التدريس بأكملها."</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545888985"/>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عمر بكري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omar.bakri97@gmail.com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738664"/>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كيف يمكن تعزيز التواصل والتعاون بين أولياء الأمور والمدرسة لمساعدة الطلاب في تخطي التحديات النفسية والاجتماعية في المدرسة، بما في ذلك  ذوي الاحتياجات الخاصة والموهوبين والفائقين؟</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724160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رواد </a:t>
            </a:r>
            <a:br>
              <a:rPr lang="ar-EG" sz="1000" b="1" dirty="0">
                <a:solidFill>
                  <a:schemeClr val="bg1"/>
                </a:solidFill>
              </a:rPr>
            </a:br>
            <a:r>
              <a:rPr lang="ar-EG" sz="1000" b="1" dirty="0">
                <a:solidFill>
                  <a:schemeClr val="bg1"/>
                </a:solidFill>
              </a:rPr>
              <a:t>الأعـمــــــــــــــــــــــــــــــــــــــــــــال</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الرمسة الطيبة (الرمسة الإماراتية)</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954107"/>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يركز الحل المقترح على الاتصالات النصية باللهجة الإماراتية العربية، وسنقوم بتصميم نهج موجه لرصد وسائل التواصل الاجتماعي والمنصات الرقمية. وسيتضمن ذلك تطوير نظام دقيق لمعالجة اللغة الطبيعية (</a:t>
            </a:r>
            <a:r>
              <a:rPr lang="en-US" sz="1400" b="0" i="0" dirty="0">
                <a:solidFill>
                  <a:srgbClr val="000000"/>
                </a:solidFill>
                <a:effectLst/>
                <a:highlight>
                  <a:srgbClr val="FFFFFF"/>
                </a:highlight>
                <a:latin typeface="Arial" panose="020B0604020202020204" pitchFamily="34" charset="0"/>
              </a:rPr>
              <a:t>NLP)، </a:t>
            </a:r>
            <a:r>
              <a:rPr lang="ar-SA" sz="1400" b="0" i="0" dirty="0">
                <a:solidFill>
                  <a:srgbClr val="000000"/>
                </a:solidFill>
                <a:effectLst/>
                <a:highlight>
                  <a:srgbClr val="FFFFFF"/>
                </a:highlight>
                <a:latin typeface="Arial" panose="020B0604020202020204" pitchFamily="34" charset="0"/>
              </a:rPr>
              <a:t>وإجراء تحليل للمشاعر مصمم خصيصاً للهجة الإماراتية، ودمج هذا الحل مع منصات التواصل الاجتماعي للتركيز على المحتوى المتعلق بالشباب.</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4025128145"/>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حنين قبلان</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hanin.kabalan@gmail.com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كيف يمكن التعامل مع التـدفق الهائل للبيانات عبر وسائل التواصل الاجتماعي والمنصات الرقمية الأخرى والتي ينتج عنها سلوكيات غير مرغوب بها لفئة الشباب؟</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47264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ثرايف تيك</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488229" y="2462629"/>
            <a:ext cx="7169704" cy="2677656"/>
          </a:xfrm>
          <a:prstGeom prst="rect">
            <a:avLst/>
          </a:prstGeom>
          <a:noFill/>
        </p:spPr>
        <p:txBody>
          <a:bodyPr wrap="square" rtlCol="0">
            <a:spAutoFit/>
          </a:bodyPr>
          <a:lstStyle/>
          <a:p>
            <a:pPr algn="just" rtl="1"/>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ThriveVerse</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عبارة عن منصة واقع ممتد رائدة مصممة خصيصاً للأفراد الذين يعانون من عسر القراءة. وهي تقدم نهجاً شاملاً لدعم المستخدمين الذين يعانون من عسر القراءة من خلال تجارب الواقع المعزز والواقع الافتراضي والواقع الافتراضي والواقع المعزز التفاعلي. تتميز </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ThriveVerse</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بمستوى عالٍ من التخصيص، مما يسمح للأوصياء بتخصيص جوانب مثل الألوان ومستويات الصعوبة وتفضيلات الاندماج لتناسب الاحتياجات الفردية. وتتمثل إحدى الميزات الفريدة في تكامل دعم المساعد الافتراضي، مما يتيح للأوصياء المشاركة كمرشدين أو مساعدين داخل التجربة، مما يضمن الاستمرارية والدعم حتى في حالة عدم وجودهم فعلياً.توفر </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ThriveVerse</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أنشطة متنوعة مصممة خصيصاً لتناسب أنماط التعلم المختلفة، بما في ذلك رحلة سفاري تعليمية تقدم الدعم العاطفي من خلال التفاعل مع الحيوانات الافتراضية. تعمل آليات اللعب التكيفية على ضبط مستويات الصعوبة في الوقت الفعلي، بينما يتتبع المساعد الافتراضي التقدم المحرز ويقدم ملاحظات لمزيد من التحسين. بالإضافة إلى ذلك، يقوم قسم تحسين الواقع المعزز بتحويل المهام التي يتجنبها عادةً الأشخاص الذين يعانون من عسر القراءة إلى تجارب تفاعلية تعزز التعلم الشامل في بيئة داعمة. بشكل عام، فإن تركيز </a:t>
            </a:r>
            <a:r>
              <a:rPr lang="en-US" sz="1400" dirty="0" err="1">
                <a:solidFill>
                  <a:schemeClr val="tx1">
                    <a:lumMod val="65000"/>
                    <a:lumOff val="35000"/>
                  </a:schemeClr>
                </a:solidFill>
                <a:latin typeface="DIN Next LT Arabic" panose="020B0503020203050203" pitchFamily="34" charset="-78"/>
                <a:cs typeface="DIN Next LT Arabic" panose="020B0503020203050203" pitchFamily="34" charset="-78"/>
              </a:rPr>
              <a:t>ThriveVerse</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على التجارب الشخصية متعددة الأوجه بالإضافة إلى تكاملها مع دعم المساعد الافتراضي وآليات اللعب التكيفية يجعلها حلاً فريدًا ومبتكرًا للأفراد الذين يعانون من عسر القراءة."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hlinkClick r:id="rId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42375947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طيف عبدالجليل</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h.abdullah2245@gmail.com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التحدي</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كيف يمكن تطوير ألعاب خاصة بأصحاب الهمم لفئة عمرية من 6-18 سنة، وذلك باستخدام تقنية الواقع الافتراضي (</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VR)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أو الواقع المعزز (</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AR) </a:t>
            </a:r>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أو الواقع المختلط (</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MR)؟</a:t>
            </a:r>
          </a:p>
        </p:txBody>
      </p:sp>
      <p:sp>
        <p:nvSpPr>
          <p:cNvPr id="2" name="Flowchart: Connector 1">
            <a:extLst>
              <a:ext uri="{FF2B5EF4-FFF2-40B4-BE49-F238E27FC236}">
                <a16:creationId xmlns:a16="http://schemas.microsoft.com/office/drawing/2014/main" id="{54BD84AC-A3B3-FDAD-D4E2-5CB11A8B4AD8}"/>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ar-EG" b="1" dirty="0"/>
              <a:t>المركز الأول</a:t>
            </a:r>
            <a:endParaRPr lang="en-AE" sz="2400" b="1" dirty="0"/>
          </a:p>
        </p:txBody>
      </p:sp>
    </p:spTree>
    <p:extLst>
      <p:ext uri="{BB962C8B-B14F-4D97-AF65-F5344CB8AC3E}">
        <p14:creationId xmlns:p14="http://schemas.microsoft.com/office/powerpoint/2010/main" val="3440243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6364891" y="2107001"/>
            <a:ext cx="5251913" cy="1784194"/>
          </a:xfrm>
        </p:spPr>
        <p:txBody>
          <a:bodyPr>
            <a:normAutofit/>
          </a:bodyPr>
          <a:lstStyle/>
          <a:p>
            <a:pPr algn="r"/>
            <a:r>
              <a:rPr lang="ar-EG" sz="4800" b="1" dirty="0">
                <a:solidFill>
                  <a:schemeClr val="bg1"/>
                </a:solidFill>
              </a:rPr>
              <a:t>مســـــــــار</a:t>
            </a:r>
            <a:br>
              <a:rPr lang="ar-EG" sz="4800" b="1" dirty="0">
                <a:solidFill>
                  <a:schemeClr val="bg1"/>
                </a:solidFill>
              </a:rPr>
            </a:br>
            <a:r>
              <a:rPr lang="ar-EG" sz="4800" b="1" dirty="0">
                <a:solidFill>
                  <a:schemeClr val="bg1"/>
                </a:solidFill>
              </a:rPr>
              <a:t>المبتكرين الحكوميين</a:t>
            </a:r>
            <a:endParaRPr lang="en-US" sz="4800" b="1" dirty="0">
              <a:solidFill>
                <a:schemeClr val="bg1"/>
              </a:solidFill>
            </a:endParaRPr>
          </a:p>
        </p:txBody>
      </p:sp>
    </p:spTree>
    <p:extLst>
      <p:ext uri="{BB962C8B-B14F-4D97-AF65-F5344CB8AC3E}">
        <p14:creationId xmlns:p14="http://schemas.microsoft.com/office/powerpoint/2010/main" val="3629788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a:t>
            </a:r>
            <a:br>
              <a:rPr lang="en-US" sz="1000" b="1" dirty="0">
                <a:solidFill>
                  <a:schemeClr val="bg1"/>
                </a:solidFill>
              </a:rPr>
            </a:br>
            <a:r>
              <a:rPr lang="ar-EG" sz="1000" b="1" dirty="0">
                <a:solidFill>
                  <a:schemeClr val="bg1"/>
                </a:solidFill>
              </a:rPr>
              <a:t>المبتـــكريـــن الحكومـــــــــــــيين</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لجنة مدارس دبي</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488229" y="2462629"/>
            <a:ext cx="7169704" cy="2677656"/>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عون هو تطبيق جوال مبتكر مصمم لتمكين أولياء أمور الطلاب في مؤسسة الإمارات للتعليم المدرسي الذين يواجهون تحديات نفسية أو اجتماعية. من خلال الاستفادة من تقنية الذكاء الاصطناعي، يقدم عون تجربة شخصية من خلال تحليل مدخلات الوالدين لتصنيف مشاكل أطفالهم إلى فئات نفسية أو اجتماعية. يوفر التطبيق مسارًا مخصصًا للإرشاد، متصلًا بقائمة منتقاة من الأخصائيين ويقدم موارد إعلامية متعددة ذات صلة لتثقيف ودعم الوالدين في رحلتهم. بواجهة سهلة الاستخدام ونهج قائم على البيانات، يهدف عون إلى سد فجوة التواصل بين الوالدين وأنظمة الدعم التعليمية، مما يضمن رعاية رفاهية كل طفل وشعور كل والد بالدعم.</a:t>
            </a:r>
          </a:p>
          <a:p>
            <a:pPr algn="just" rtl="1"/>
            <a:r>
              <a:rPr lang="ar-SA" sz="1400" b="0" i="0" dirty="0">
                <a:solidFill>
                  <a:srgbClr val="000000"/>
                </a:solidFill>
                <a:effectLst/>
                <a:highlight>
                  <a:srgbClr val="FFFFFF"/>
                </a:highlight>
                <a:latin typeface="Arial" panose="020B0604020202020204" pitchFamily="34" charset="0"/>
              </a:rPr>
              <a:t>نقاط تفرد الفكرة لتطبيق ""عون"" يمكن أن تشمل الآتي:</a:t>
            </a:r>
          </a:p>
          <a:p>
            <a:pPr algn="just" rtl="1"/>
            <a:r>
              <a:rPr lang="ar-SA" sz="1400" b="0" i="0" dirty="0">
                <a:solidFill>
                  <a:srgbClr val="000000"/>
                </a:solidFill>
                <a:effectLst/>
                <a:highlight>
                  <a:srgbClr val="FFFFFF"/>
                </a:highlight>
                <a:latin typeface="Arial" panose="020B0604020202020204" pitchFamily="34" charset="0"/>
              </a:rPr>
              <a:t>استخدام الذكاء الاصطناعي لتصنيف المشاكل النفسية والاجتماعية بناءً على روايات الآباء، مما يوفر دعمًا شخصيًا ومستهدفًا.</a:t>
            </a:r>
          </a:p>
          <a:p>
            <a:pPr algn="just" rtl="1"/>
            <a:r>
              <a:rPr lang="ar-SA" sz="1400" b="0" i="0" dirty="0">
                <a:solidFill>
                  <a:srgbClr val="000000"/>
                </a:solidFill>
                <a:effectLst/>
                <a:highlight>
                  <a:srgbClr val="FFFFFF"/>
                </a:highlight>
                <a:latin typeface="Arial" panose="020B0604020202020204" pitchFamily="34" charset="0"/>
              </a:rPr>
              <a:t>التعاون مع مؤسسة الإمارات للتعليم المدرسي والجهات الصحية لتقديم قائمة من الأخصائيين المعتمدين.</a:t>
            </a:r>
          </a:p>
          <a:p>
            <a:pPr algn="just" rtl="1"/>
            <a:r>
              <a:rPr lang="ar-SA" sz="1400" b="0" i="0" dirty="0">
                <a:solidFill>
                  <a:srgbClr val="000000"/>
                </a:solidFill>
                <a:effectLst/>
                <a:highlight>
                  <a:srgbClr val="FFFFFF"/>
                </a:highlight>
                <a:latin typeface="Arial" panose="020B0604020202020204" pitchFamily="34" charset="0"/>
              </a:rPr>
              <a:t>توفير محتوى تعليمي متعدد الوسائط يتم تحديثه بشكل مستمر لمساعدة الآباء في فهم ومواجهة التحديات.</a:t>
            </a:r>
          </a:p>
          <a:p>
            <a:pPr algn="just" rtl="1"/>
            <a:r>
              <a:rPr lang="ar-SA" sz="1400" b="0" i="0" dirty="0">
                <a:solidFill>
                  <a:srgbClr val="000000"/>
                </a:solidFill>
                <a:effectLst/>
                <a:highlight>
                  <a:srgbClr val="FFFFFF"/>
                </a:highlight>
                <a:latin typeface="Arial" panose="020B0604020202020204" pitchFamily="34" charset="0"/>
              </a:rPr>
              <a:t>يقدم تطبيق 'عون' حلًا مبتكرًا يعمل على تبسيط وإزالة العقبات البيروقراطية في مسار البحث عن الدعم النفسي والاجتماعي للأطفال.</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639390509"/>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مايسة العصيمي</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maisaalosaimi@gmail.com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5694218" y="1290918"/>
            <a:ext cx="5963716" cy="523220"/>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كيف يمكن تعزيز التواصل والتعاون بين أولياء الأمور والمدرسة لمساعدة الطلاب في تخطي التحديات النفسية والاجتماعية في المدرسة، بما في ذلك  ذوي الاحتياجات الخاصة والموهوبين والفائقين؟</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4256125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a:t>
            </a:r>
            <a:br>
              <a:rPr lang="en-US" sz="1000" b="1" dirty="0">
                <a:solidFill>
                  <a:schemeClr val="bg1"/>
                </a:solidFill>
              </a:rPr>
            </a:br>
            <a:r>
              <a:rPr lang="ar-EG" sz="1000" b="1" dirty="0">
                <a:solidFill>
                  <a:schemeClr val="bg1"/>
                </a:solidFill>
              </a:rPr>
              <a:t>المبتـــكريـــن الحكومـــــــــــــيين</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لاج تاك</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488229" y="2462629"/>
            <a:ext cx="7169704" cy="523220"/>
          </a:xfrm>
          <a:prstGeom prst="rect">
            <a:avLst/>
          </a:prstGeom>
          <a:noFill/>
        </p:spPr>
        <p:txBody>
          <a:bodyPr wrap="square" rtlCol="0">
            <a:spAutoFit/>
          </a:bodyPr>
          <a:lstStyle/>
          <a:p>
            <a:pPr algn="just" rtl="1"/>
            <a:r>
              <a:rPr lang="ar-SA" sz="1400" b="0" i="0" dirty="0">
                <a:solidFill>
                  <a:srgbClr val="000000"/>
                </a:solidFill>
                <a:effectLst/>
                <a:highlight>
                  <a:srgbClr val="FFFFFF"/>
                </a:highlight>
                <a:latin typeface="Arial" panose="020B0604020202020204" pitchFamily="34" charset="0"/>
              </a:rPr>
              <a:t>تصميم مستشار قانوني افتراضي يعتمد على التعلم الآلي (الذكاء الاصطناعي) يستطيع من خلاله تقديم المساعدة القانونية حتى يتمكن العملاء من الحصول على المعلومات بسهولة ودقة وفعالية.</a:t>
            </a: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245243818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نسرين سعيد</a:t>
                      </a:r>
                      <a:br>
                        <a:rPr lang="ar-EG" sz="1400" b="1" dirty="0">
                          <a:solidFill>
                            <a:srgbClr val="666666"/>
                          </a:solidFill>
                          <a:latin typeface="DIN Next LT Arabic" panose="020B0503020203050203" pitchFamily="34" charset="-78"/>
                          <a:cs typeface="DIN Next LT Arabic" panose="020B0503020203050203" pitchFamily="34" charset="-78"/>
                        </a:rPr>
                      </a:br>
                      <a:r>
                        <a:rPr lang="en-US" sz="1400" u="sng" dirty="0">
                          <a:solidFill>
                            <a:srgbClr val="666666"/>
                          </a:solidFill>
                          <a:latin typeface="DIN Next LT Arabic" panose="020B0503020203050203" pitchFamily="34" charset="-78"/>
                          <a:cs typeface="DIN Next LT Arabic" panose="020B0503020203050203" pitchFamily="34" charset="-78"/>
                        </a:rPr>
                        <a:t>nisrine559@gmail.com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5694218" y="1290918"/>
            <a:ext cx="5963716" cy="523220"/>
          </a:xfrm>
          <a:prstGeom prst="rect">
            <a:avLst/>
          </a:prstGeom>
          <a:noFill/>
        </p:spPr>
        <p:txBody>
          <a:bodyPr wrap="square" rtlCol="0">
            <a:spAutoFit/>
          </a:bodyPr>
          <a:lstStyle/>
          <a:p>
            <a:pPr algn="r" rtl="1"/>
            <a:r>
              <a:rPr lang="ar-EG" sz="1400" dirty="0">
                <a:solidFill>
                  <a:schemeClr val="tx1">
                    <a:lumMod val="65000"/>
                    <a:lumOff val="35000"/>
                  </a:schemeClr>
                </a:solidFill>
                <a:cs typeface="DIN Next LT Arabic" panose="020B0503020203050203" pitchFamily="34" charset="-78"/>
              </a:rPr>
              <a:t>التحدي: كيف يمكن أن نُسهل على المتعاملين الحصول على المعلومات والاستشارات القانونية من الوزارة؟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349889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فريق مدرسة حمدان بن راشد</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954107"/>
          </a:xfrm>
          <a:prstGeom prst="rect">
            <a:avLst/>
          </a:prstGeom>
          <a:noFill/>
        </p:spPr>
        <p:txBody>
          <a:bodyPr wrap="square" rtlCol="0">
            <a:spAutoFit/>
          </a:bodyPr>
          <a:lstStyle/>
          <a:p>
            <a:pPr algn="just" rtl="1"/>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يبلغ متوسط زمن الاستجابة المستهدف دولياً لفريق الاستجابة الأولية من 6 إلى 8 دقائق في 90% من إجمالي الحوادث. وقد حقق الدفاع المدني في دبي متوسط زمن الاستجابة (4 دقائق) في أكثر من 30% من الحوادث التي تم الإبلاغ عنها في عام 2015. وبفضل التكنولوجيا المتقدمة والكشف الأسرع والأكثر دقة في الكشف عن الحرائق نهدف إلى تحقيق زمن استجابة أسرع لفريق الاستجابة الأولية للوصول إلى موقع حادث الحريق</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32082220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ناصر عبد الله</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nasser57789s@gmail.com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كيف يُمكن تحسين سرعة الإستجابة للحالات الطارئة التي فيها حالات حرجة خاصة خلال ساعة الذروة والازدحام ونقل الأدلة الجنائية الهامة إلى مختبرات التحليل في أسرع وقت؟</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19" name="Flowchart: Connector 18">
            <a:extLst>
              <a:ext uri="{FF2B5EF4-FFF2-40B4-BE49-F238E27FC236}">
                <a16:creationId xmlns:a16="http://schemas.microsoft.com/office/drawing/2014/main" id="{B7C75779-F9D1-81B8-C2C3-0D016CC0A5C6}"/>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2</a:t>
            </a:r>
            <a:br>
              <a:rPr lang="en-US" sz="2000" b="1" dirty="0"/>
            </a:br>
            <a:r>
              <a:rPr lang="ar-EG" b="1" dirty="0"/>
              <a:t>المركز الثاني</a:t>
            </a:r>
            <a:endParaRPr lang="en-AE" sz="2400" b="1" dirty="0"/>
          </a:p>
        </p:txBody>
      </p:sp>
    </p:spTree>
    <p:extLst>
      <p:ext uri="{BB962C8B-B14F-4D97-AF65-F5344CB8AC3E}">
        <p14:creationId xmlns:p14="http://schemas.microsoft.com/office/powerpoint/2010/main" val="2992933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نبتكر للمستقبل</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738664"/>
          </a:xfrm>
          <a:prstGeom prst="rect">
            <a:avLst/>
          </a:prstGeom>
          <a:noFill/>
        </p:spPr>
        <p:txBody>
          <a:bodyPr wrap="square" rtlCol="0">
            <a:spAutoFit/>
          </a:bodyPr>
          <a:lstStyle/>
          <a:p>
            <a:pPr algn="just" rtl="1"/>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شات بوت الدعم النفسي هو عبارة عن شات بوت مزود بأداة مدمجة بالذكاء الاصطناعي لمساعدة الطلاب على التعبير عن مشاعرهم، وبعد ذلك يقوم باكتشاف شعور الطالب والاستجابة وفقًا له، كما يقدم ”التعلم الآلي للأطفال“ التعلم الآلي من خلال توفير تجارب عملية للتدريب على أنظمة التعلم الآلي وبناء الأشياء بها.</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132699769"/>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فاطمة النقبي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fa6ma.xii@gmail.com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738664"/>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كيف يمكن تعزيز التواصل والتعاون بين أولياء الأمور والمدرسة لمساعدة الطلاب في تخطي التحديات النفسية والاجتماعية في المدرسة، بما في ذلك  ذوي الاحتياجات الخاصة والموهوبين والفائقين؟</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2" name="Flowchart: Connector 1">
            <a:extLst>
              <a:ext uri="{FF2B5EF4-FFF2-40B4-BE49-F238E27FC236}">
                <a16:creationId xmlns:a16="http://schemas.microsoft.com/office/drawing/2014/main" id="{2F364F8E-F53B-790C-8B64-F1D666EB1121}"/>
              </a:ext>
            </a:extLst>
          </p:cNvPr>
          <p:cNvSpPr/>
          <p:nvPr/>
        </p:nvSpPr>
        <p:spPr>
          <a:xfrm>
            <a:off x="534066" y="845984"/>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EG" sz="2000" b="1" dirty="0"/>
              <a:t>3</a:t>
            </a:r>
            <a:br>
              <a:rPr lang="en-US" sz="2000" b="1" dirty="0"/>
            </a:br>
            <a:r>
              <a:rPr lang="ar-EG" b="1" dirty="0"/>
              <a:t>المركز الثالث</a:t>
            </a:r>
            <a:endParaRPr lang="en-AE" sz="2400" b="1" dirty="0"/>
          </a:p>
        </p:txBody>
      </p:sp>
    </p:spTree>
    <p:extLst>
      <p:ext uri="{BB962C8B-B14F-4D97-AF65-F5344CB8AC3E}">
        <p14:creationId xmlns:p14="http://schemas.microsoft.com/office/powerpoint/2010/main" val="1057117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اول مستجيبون</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1815882"/>
          </a:xfrm>
          <a:prstGeom prst="rect">
            <a:avLst/>
          </a:prstGeom>
          <a:noFill/>
        </p:spPr>
        <p:txBody>
          <a:bodyPr wrap="square" rtlCol="0">
            <a:spAutoFit/>
          </a:bodyPr>
          <a:lstStyle/>
          <a:p>
            <a:pPr algn="just" rtl="1"/>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يقدم مشروعنا روبوتاً لمكافحة الحرائق يعمل بالذكاء الاصطناعي مصمماً لتعزيز القدرة على الاستجابة لحالات الطوارئ، ويستخدم المشروع آليات الكشف والإخماد الذاتي لمعالجة الأزمات بسرعة. يعمل الروبوت بواسطة جهاز آردوينو، ويتميز بأجهزة استشعار اللهب والغاز، ومضخة مياه متصلة بمحرك مؤازر للتحكم الدقيق، ونظام بطاقة </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SIM </a:t>
            </a: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الرائد. تعمل بطاقة </a:t>
            </a:r>
            <a:r>
              <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rPr>
              <a:t>SIM </a:t>
            </a:r>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المبرمجة لإخطار أصحاب المنازل أو خدمات الطوارئ مباشرة على التخلص من التأخير المرتبط بالإبلاغ اليدوي، مما يضمن استجابة سريعة وفعالة. وبعيداً عن مكافحة الحرائق، يدمج مشروعنا مبدأ ”تصفير البيروقراطية“، حيث يعمل على أتمتة عمليات الكشف والإخماد والإخطار لتقليل العقبات البيروقراطية. وإدراكًا منا للحاجة الملحة للاستجابة السريعة أثناء حالات الطوارئ، نعتقد أن نموذجنا الأولي، على الرغم من وجود مجال للتحسين، يحمل إمكانات هائلة في إحداث ثورة في التدخلات في حالات الطوارئ وتسريعها. </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2771191870"/>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أميمة عيسى</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mimibeauty20@yahoo.com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EG" sz="1400" dirty="0">
                <a:solidFill>
                  <a:schemeClr val="tx1">
                    <a:lumMod val="65000"/>
                    <a:lumOff val="35000"/>
                  </a:schemeClr>
                </a:solidFill>
                <a:latin typeface="DIN Next LT Arabic" panose="020B0503020203050203" pitchFamily="34" charset="-78"/>
                <a:cs typeface="DIN Next LT Arabic" panose="020B0503020203050203" pitchFamily="34" charset="-78"/>
              </a:rPr>
              <a:t>كيف يمكن تعزيز قدرة الجهات الحكومية في إمارة الفجيرة على سرعة الاستجابة في حالات الأزمات والطوارئ في الإمارة؟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2392361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مهندسو البرمجيات</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رقمي حسب التصميم</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738664"/>
          </a:xfrm>
          <a:prstGeom prst="rect">
            <a:avLst/>
          </a:prstGeom>
          <a:noFill/>
        </p:spPr>
        <p:txBody>
          <a:bodyPr wrap="square" rtlCol="0">
            <a:spAutoFit/>
          </a:bodyPr>
          <a:lstStyle/>
          <a:p>
            <a:pPr algn="just" rtl="1"/>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إنشاء منصة جغرافية مكانية رقمية تدمج البيانات الجغرافية والمعلومات الإحصائية من وزارة تنمية المجتمع لإنتاج خرائط البيانات للاستخدام الرسمي. لن تعزز هذه المنصة المعرفة في الجوانب الاجتماعية والاقتصادية فحسب، بل ستساعد صانعي القرار في تحسين الخدمات العامة وتخطيط مبادرات الابتكار </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78869246"/>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منصور حسن</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msmh2007@outlook.com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كيفية الاستفادة من بيانات وزارة تنمية المجتمع لإنشاء منصة بيانات جيومكانية رقمية تدمج البيانات الجغرافية مع المعلومات الإحصائية لتنتج خرائط بيانات بإحصاءات رسمية؟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2502879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أمة الإبتكار</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954107"/>
          </a:xfrm>
          <a:prstGeom prst="rect">
            <a:avLst/>
          </a:prstGeom>
          <a:noFill/>
        </p:spPr>
        <p:txBody>
          <a:bodyPr wrap="square" rtlCol="0">
            <a:spAutoFit/>
          </a:bodyPr>
          <a:lstStyle/>
          <a:p>
            <a:pPr algn="just" rtl="1"/>
            <a:r>
              <a:rPr lang="ar-SA" sz="1400" dirty="0">
                <a:solidFill>
                  <a:schemeClr val="tx1">
                    <a:lumMod val="65000"/>
                    <a:lumOff val="35000"/>
                  </a:schemeClr>
                </a:solidFill>
                <a:latin typeface="DIN Next LT Arabic" panose="020B0503020203050203" pitchFamily="34" charset="-78"/>
                <a:cs typeface="DIN Next LT Arabic" panose="020B0503020203050203" pitchFamily="34" charset="-78"/>
              </a:rPr>
              <a:t>قيادة التغيير نحو مستقبل أكثر اخضراراً وشمولاً. نجمع بين الطاقة الشمسية والطاقة الكهرومائية والتكنولوجيا المبتكرة، ونقوم بتوليد الطاقة الخاصة بنا لتحقيق الفعالية من حيث التكلفة، مع استخدام مواد صديقة للبيئة وأقمشة معاد تدويرها، مما يرمز إلى التزامنا بالبيئة. بالإضافة إلى ذلك، نوفر مأوى لتوفير مكان آمن عند الحاجة، كما نوفر التعليم الإسلامي للجميع لتعزيز الهوية الوطنية.</a:t>
            </a:r>
            <a:endParaRPr lang="en-US" sz="14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4263029508"/>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غايا المرزوقي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galmarzooqi9@gmail.com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307777"/>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تطوير المساجد ومرافق ومنشآت الأوقاف الدينية لتصبح صديقة للبيئة وأكثر استدامة؟</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2567830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BD1E71F-9F6B-F651-CDFA-656030EE2996}"/>
              </a:ext>
            </a:extLst>
          </p:cNvPr>
          <p:cNvSpPr txBox="1">
            <a:spLocks/>
          </p:cNvSpPr>
          <p:nvPr/>
        </p:nvSpPr>
        <p:spPr>
          <a:xfrm>
            <a:off x="8918694" y="146325"/>
            <a:ext cx="2764664" cy="2060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EG" sz="1000" b="1" dirty="0">
                <a:solidFill>
                  <a:schemeClr val="bg1"/>
                </a:solidFill>
              </a:rPr>
              <a:t>مســــــــــــــــــــــــــــــــــــــــــار الجيل </a:t>
            </a:r>
            <a:br>
              <a:rPr lang="ar-EG" sz="1000" b="1" dirty="0">
                <a:solidFill>
                  <a:schemeClr val="bg1"/>
                </a:solidFill>
              </a:rPr>
            </a:br>
            <a:r>
              <a:rPr lang="ar-EG" sz="1000" b="1" dirty="0">
                <a:solidFill>
                  <a:schemeClr val="bg1"/>
                </a:solidFill>
              </a:rPr>
              <a:t>النــــــــــــــــــــــــــــــــــــــــــاشـــــئ</a:t>
            </a:r>
            <a:endParaRPr lang="en-US" sz="1000" b="1" dirty="0">
              <a:solidFill>
                <a:schemeClr val="bg1"/>
              </a:solidFill>
            </a:endParaRPr>
          </a:p>
        </p:txBody>
      </p:sp>
      <p:sp>
        <p:nvSpPr>
          <p:cNvPr id="6" name="TextBox 5">
            <a:extLst>
              <a:ext uri="{FF2B5EF4-FFF2-40B4-BE49-F238E27FC236}">
                <a16:creationId xmlns:a16="http://schemas.microsoft.com/office/drawing/2014/main" id="{CD64672D-957E-8E53-833A-97251C4F51C2}"/>
              </a:ext>
            </a:extLst>
          </p:cNvPr>
          <p:cNvSpPr txBox="1"/>
          <p:nvPr/>
        </p:nvSpPr>
        <p:spPr>
          <a:xfrm>
            <a:off x="7440160" y="584638"/>
            <a:ext cx="4217773" cy="369332"/>
          </a:xfrm>
          <a:prstGeom prst="rect">
            <a:avLst/>
          </a:prstGeom>
          <a:noFill/>
        </p:spPr>
        <p:txBody>
          <a:bodyPr wrap="square" rtlCol="0">
            <a:spAutoFit/>
          </a:bodyPr>
          <a:lstStyle/>
          <a:p>
            <a:pPr algn="r"/>
            <a:r>
              <a:rPr lang="ar-EG" b="1" dirty="0">
                <a:solidFill>
                  <a:srgbClr val="8E8EE1"/>
                </a:solidFill>
                <a:latin typeface="DIN Next LT Arabic" panose="020B0503020203050203" pitchFamily="34" charset="-78"/>
                <a:cs typeface="DIN Next LT Arabic" panose="020B0503020203050203" pitchFamily="34" charset="-78"/>
              </a:rPr>
              <a:t>مخترعين ربدان</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7" name="TextBox 6">
            <a:extLst>
              <a:ext uri="{FF2B5EF4-FFF2-40B4-BE49-F238E27FC236}">
                <a16:creationId xmlns:a16="http://schemas.microsoft.com/office/drawing/2014/main" id="{7D4FF42E-2C88-CDC3-6E49-F7496DF0B16B}"/>
              </a:ext>
            </a:extLst>
          </p:cNvPr>
          <p:cNvSpPr txBox="1"/>
          <p:nvPr/>
        </p:nvSpPr>
        <p:spPr>
          <a:xfrm>
            <a:off x="6096000" y="953970"/>
            <a:ext cx="5561934" cy="307777"/>
          </a:xfrm>
          <a:prstGeom prst="rect">
            <a:avLst/>
          </a:prstGeom>
          <a:noFill/>
        </p:spPr>
        <p:txBody>
          <a:bodyPr wrap="square" rtlCol="0">
            <a:spAutoFit/>
          </a:bodyPr>
          <a:lstStyle/>
          <a:p>
            <a:pPr algn="r"/>
            <a:r>
              <a:rPr lang="ar-EG" sz="1400" b="1" dirty="0">
                <a:solidFill>
                  <a:schemeClr val="tx1">
                    <a:lumMod val="65000"/>
                    <a:lumOff val="35000"/>
                  </a:schemeClr>
                </a:solidFill>
                <a:latin typeface="DIN Next LT Arabic" panose="020B0503020203050203" pitchFamily="34" charset="-78"/>
                <a:cs typeface="DIN Next LT Arabic" panose="020B0503020203050203" pitchFamily="34" charset="-78"/>
              </a:rPr>
              <a:t>المحور: : حكومة رقمية ترتكز على المتعاملين</a:t>
            </a:r>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F7D3E6F2-B9E4-B7AF-A92B-5C286465C3E5}"/>
              </a:ext>
            </a:extLst>
          </p:cNvPr>
          <p:cNvSpPr txBox="1"/>
          <p:nvPr/>
        </p:nvSpPr>
        <p:spPr>
          <a:xfrm>
            <a:off x="10397544"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تفاصيل الفكرة</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9" name="TextBox 8">
            <a:extLst>
              <a:ext uri="{FF2B5EF4-FFF2-40B4-BE49-F238E27FC236}">
                <a16:creationId xmlns:a16="http://schemas.microsoft.com/office/drawing/2014/main" id="{DCB71733-48EC-9E27-4922-B684B73E3F98}"/>
              </a:ext>
            </a:extLst>
          </p:cNvPr>
          <p:cNvSpPr txBox="1"/>
          <p:nvPr/>
        </p:nvSpPr>
        <p:spPr>
          <a:xfrm>
            <a:off x="3227840" y="1935644"/>
            <a:ext cx="1260389" cy="307777"/>
          </a:xfrm>
          <a:prstGeom prst="rect">
            <a:avLst/>
          </a:prstGeom>
          <a:noFill/>
        </p:spPr>
        <p:txBody>
          <a:bodyPr wrap="square" rtlCol="0">
            <a:spAutoFit/>
          </a:bodyPr>
          <a:lstStyle/>
          <a:p>
            <a:pPr algn="r"/>
            <a:r>
              <a:rPr lang="ar-EG" sz="1400" b="1" dirty="0">
                <a:solidFill>
                  <a:srgbClr val="8E8EE1"/>
                </a:solidFill>
                <a:latin typeface="DIN Next LT Arabic" panose="020B0503020203050203" pitchFamily="34" charset="-78"/>
                <a:cs typeface="DIN Next LT Arabic" panose="020B0503020203050203" pitchFamily="34" charset="-78"/>
              </a:rPr>
              <a:t>اعضاء الفريق</a:t>
            </a:r>
            <a:endParaRPr lang="en-US" sz="1400" b="1" dirty="0">
              <a:solidFill>
                <a:srgbClr val="8E8EE1"/>
              </a:solidFill>
              <a:latin typeface="DIN Next LT Arabic" panose="020B0503020203050203" pitchFamily="34" charset="-78"/>
              <a:cs typeface="DIN Next LT Arabic" panose="020B0503020203050203" pitchFamily="34" charset="-78"/>
            </a:endParaRPr>
          </a:p>
        </p:txBody>
      </p:sp>
      <p:sp>
        <p:nvSpPr>
          <p:cNvPr id="10" name="TextBox 9">
            <a:extLst>
              <a:ext uri="{FF2B5EF4-FFF2-40B4-BE49-F238E27FC236}">
                <a16:creationId xmlns:a16="http://schemas.microsoft.com/office/drawing/2014/main" id="{CDC1DEAF-8DD8-F9FE-C8E8-9178101529FA}"/>
              </a:ext>
            </a:extLst>
          </p:cNvPr>
          <p:cNvSpPr txBox="1"/>
          <p:nvPr/>
        </p:nvSpPr>
        <p:spPr>
          <a:xfrm>
            <a:off x="4738255" y="2462629"/>
            <a:ext cx="6919678" cy="2462213"/>
          </a:xfrm>
          <a:prstGeom prst="rect">
            <a:avLst/>
          </a:prstGeom>
          <a:noFill/>
        </p:spPr>
        <p:txBody>
          <a:bodyPr wrap="square" rtlCol="0">
            <a:spAutoFit/>
          </a:bodyPr>
          <a:lstStyle/>
          <a:p>
            <a:pPr algn="just" rtl="1"/>
            <a:r>
              <a:rPr lang="ar-SA" sz="1400" dirty="0">
                <a:solidFill>
                  <a:schemeClr val="tx1">
                    <a:lumMod val="65000"/>
                    <a:lumOff val="35000"/>
                  </a:schemeClr>
                </a:solidFill>
                <a:cs typeface="DIN Next LT Arabic" panose="020B0503020203050203" pitchFamily="34" charset="-78"/>
              </a:rPr>
              <a:t>إن الأجهزة الإلكترونية والاستخدام المفرط لوسائل التواصل الاجتماعي من قبل الطلاب قد أضر بسلوكهم وأدائهم الأكاديمي. على الرغم من قيام عدد كبير من الجهات في دولة الإمارات العربية المتحدة بتنظيم فعاليات مؤثرة للشباب، إلا أن العديد من الطلاب أو أولياء الأمور قد لا يعلمون عنها. وتكمن المشكلة في عدم معرفة أولياء الأمور بهذه الفعاليات في الوقت المناسب وما إذا كانت تتناسب مع احتياجات أبنائهم أم لا. </a:t>
            </a:r>
            <a:endParaRPr lang="ar-EG" sz="1400" dirty="0">
              <a:solidFill>
                <a:schemeClr val="tx1">
                  <a:lumMod val="65000"/>
                  <a:lumOff val="35000"/>
                </a:schemeClr>
              </a:solidFill>
              <a:cs typeface="DIN Next LT Arabic" panose="020B0503020203050203" pitchFamily="34" charset="-78"/>
            </a:endParaRPr>
          </a:p>
          <a:p>
            <a:pPr algn="just" rtl="1"/>
            <a:r>
              <a:rPr lang="ar-SA" sz="1400" dirty="0">
                <a:solidFill>
                  <a:schemeClr val="tx1">
                    <a:lumMod val="65000"/>
                    <a:lumOff val="35000"/>
                  </a:schemeClr>
                </a:solidFill>
                <a:cs typeface="DIN Next LT Arabic" panose="020B0503020203050203" pitchFamily="34" charset="-78"/>
              </a:rPr>
              <a:t>الحل المقترح هو تطبيق يتحدث إلى ولي الأمر ويوصي بأفضل نشاط متاح بناءً على عمر واهتمامات أطفالهم أو شبابهم. فبدلاً من البحث داخل المواقع الحكومية المختلفة، سيكون التطبيق هو حلقة الوصل بين الأسر وجميع الأنشطة الموجهة للشباب والطفولة في الإمارات. يعمل الذكاء الاصطناعي على مستويين؛ معالجة اللغة ونظام التوصية بالأنشطة بناءً على اهتمامات الطلاب وتقييمهم للفعاليات السابقة. بعد كل نشاط، سيُطلب من ولي الأمر مراجعته وإبداء ملاحظاته. سيتم تقديم البيانات التي تم جمعها إلى الجهات المحتملة لتحليلها وتطوير مخططات الفعاليات وما يفضله الجمهور لزيادة الحضور والمشاركة. على سبيل المثال، يمكن للهيئة العامة للشؤون الإسلامية أن تقترح نشاطًا لتحفيظ القرآن الكريم إلى جانب نشاط كرة القدم لطفل يبلغ من العمر 12 عامًا.</a:t>
            </a:r>
            <a:endParaRPr lang="en-US" sz="1400" dirty="0">
              <a:solidFill>
                <a:schemeClr val="tx1">
                  <a:lumMod val="65000"/>
                  <a:lumOff val="35000"/>
                </a:schemeClr>
              </a:solidFill>
              <a:cs typeface="DIN Next LT Arabic" panose="020B0503020203050203" pitchFamily="34" charset="-78"/>
            </a:endParaRPr>
          </a:p>
        </p:txBody>
      </p:sp>
      <p:grpSp>
        <p:nvGrpSpPr>
          <p:cNvPr id="11" name="Group 10">
            <a:extLst>
              <a:ext uri="{FF2B5EF4-FFF2-40B4-BE49-F238E27FC236}">
                <a16:creationId xmlns:a16="http://schemas.microsoft.com/office/drawing/2014/main" id="{8CC7FAA8-707B-5AAE-3CD5-AFCB1DD3BE48}"/>
              </a:ext>
            </a:extLst>
          </p:cNvPr>
          <p:cNvGrpSpPr/>
          <p:nvPr/>
        </p:nvGrpSpPr>
        <p:grpSpPr>
          <a:xfrm>
            <a:off x="6096000" y="4888676"/>
            <a:ext cx="1822441" cy="412298"/>
            <a:chOff x="6828090" y="4956561"/>
            <a:chExt cx="2008261" cy="454337"/>
          </a:xfrm>
        </p:grpSpPr>
        <p:sp>
          <p:nvSpPr>
            <p:cNvPr id="12" name="Rectangle 11">
              <a:hlinkClick r:id="rId2"/>
              <a:extLst>
                <a:ext uri="{FF2B5EF4-FFF2-40B4-BE49-F238E27FC236}">
                  <a16:creationId xmlns:a16="http://schemas.microsoft.com/office/drawing/2014/main" id="{1A92FF56-13D5-3880-363F-ABA0C3D6FACA}"/>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1AEBFF5-7C09-EEE7-8E0C-0E3346A5E964}"/>
                </a:ext>
              </a:extLst>
            </p:cNvPr>
            <p:cNvSpPr txBox="1"/>
            <p:nvPr/>
          </p:nvSpPr>
          <p:spPr>
            <a:xfrm>
              <a:off x="7339411" y="5044738"/>
              <a:ext cx="1496940" cy="254368"/>
            </a:xfrm>
            <a:prstGeom prst="rect">
              <a:avLst/>
            </a:prstGeom>
            <a:noFill/>
          </p:spPr>
          <p:txBody>
            <a:bodyPr wrap="square" rtlCol="0">
              <a:spAutoFit/>
            </a:bodyPr>
            <a:lstStyle/>
            <a:p>
              <a:r>
                <a:rPr lang="ar-EG" sz="900" b="1" dirty="0">
                  <a:solidFill>
                    <a:schemeClr val="bg1"/>
                  </a:solidFill>
                  <a:latin typeface="DIN Next LT Arabic" panose="020B0503020203050203" pitchFamily="34" charset="-78"/>
                  <a:cs typeface="DIN Next LT Arabic" panose="020B0503020203050203" pitchFamily="34" charset="-78"/>
                </a:rPr>
                <a:t>مشاهدة العرض التقديمي</a:t>
              </a:r>
              <a:endParaRPr lang="en-US" sz="900" b="1" dirty="0">
                <a:solidFill>
                  <a:schemeClr val="bg1"/>
                </a:solidFill>
                <a:latin typeface="DIN Next LT Arabic" panose="020B0503020203050203" pitchFamily="34" charset="-78"/>
                <a:cs typeface="DIN Next LT Arabic" panose="020B0503020203050203" pitchFamily="34" charset="-78"/>
              </a:endParaRPr>
            </a:p>
          </p:txBody>
        </p:sp>
        <p:pic>
          <p:nvPicPr>
            <p:cNvPr id="14" name="Graphic 13" descr="Projector screen">
              <a:extLst>
                <a:ext uri="{FF2B5EF4-FFF2-40B4-BE49-F238E27FC236}">
                  <a16:creationId xmlns:a16="http://schemas.microsoft.com/office/drawing/2014/main" id="{D8FD6583-075C-5878-B4D5-76EE524CB7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15" name="Table 22">
            <a:extLst>
              <a:ext uri="{FF2B5EF4-FFF2-40B4-BE49-F238E27FC236}">
                <a16:creationId xmlns:a16="http://schemas.microsoft.com/office/drawing/2014/main" id="{0CF10C6F-7D5E-DE81-7E55-DD3A89C5935D}"/>
              </a:ext>
            </a:extLst>
          </p:cNvPr>
          <p:cNvGraphicFramePr>
            <a:graphicFrameLocks noGrp="1"/>
          </p:cNvGraphicFramePr>
          <p:nvPr>
            <p:extLst>
              <p:ext uri="{D42A27DB-BD31-4B8C-83A1-F6EECF244321}">
                <p14:modId xmlns:p14="http://schemas.microsoft.com/office/powerpoint/2010/main" val="3934351072"/>
              </p:ext>
            </p:extLst>
          </p:nvPr>
        </p:nvGraphicFramePr>
        <p:xfrm>
          <a:off x="641158"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pPr algn="r" rtl="1"/>
                      <a:r>
                        <a:rPr lang="ar-EG" sz="1400" b="1" dirty="0">
                          <a:solidFill>
                            <a:srgbClr val="666666"/>
                          </a:solidFill>
                          <a:latin typeface="DIN Next LT Arabic" panose="020B0503020203050203" pitchFamily="34" charset="-78"/>
                          <a:cs typeface="DIN Next LT Arabic" panose="020B0503020203050203" pitchFamily="34" charset="-78"/>
                        </a:rPr>
                        <a:t>عمر الدرمكي</a:t>
                      </a:r>
                      <a:endParaRPr lang="it-IT" sz="1400" b="1" dirty="0">
                        <a:solidFill>
                          <a:srgbClr val="666666"/>
                        </a:solidFill>
                        <a:latin typeface="DIN Next LT Arabic" panose="020B0503020203050203" pitchFamily="34" charset="-78"/>
                        <a:cs typeface="DIN Next LT Arabic" panose="020B0503020203050203" pitchFamily="34" charset="-78"/>
                      </a:endParaRPr>
                    </a:p>
                    <a:p>
                      <a:pPr algn="r" rtl="1"/>
                      <a:r>
                        <a:rPr lang="en-US" sz="1400" u="sng" dirty="0">
                          <a:solidFill>
                            <a:srgbClr val="666666"/>
                          </a:solidFill>
                          <a:latin typeface="DIN Next LT Arabic" panose="020B0503020203050203" pitchFamily="34" charset="-78"/>
                          <a:cs typeface="DIN Next LT Arabic" panose="020B0503020203050203" pitchFamily="34" charset="-78"/>
                        </a:rPr>
                        <a:t>yzoialdarmaki@gmail.com</a:t>
                      </a:r>
                    </a:p>
                  </a:txBody>
                  <a:tcPr/>
                </a:tc>
                <a:extLst>
                  <a:ext uri="{0D108BD9-81ED-4DB2-BD59-A6C34878D82A}">
                    <a16:rowId xmlns:a16="http://schemas.microsoft.com/office/drawing/2014/main" val="3085313351"/>
                  </a:ext>
                </a:extLst>
              </a:tr>
            </a:tbl>
          </a:graphicData>
        </a:graphic>
      </p:graphicFrame>
      <p:cxnSp>
        <p:nvCxnSpPr>
          <p:cNvPr id="16" name="Straight Connector 15">
            <a:extLst>
              <a:ext uri="{FF2B5EF4-FFF2-40B4-BE49-F238E27FC236}">
                <a16:creationId xmlns:a16="http://schemas.microsoft.com/office/drawing/2014/main" id="{E9C2FF73-5DEA-6EA7-FA83-184B2A5EAFDC}"/>
              </a:ext>
            </a:extLst>
          </p:cNvPr>
          <p:cNvCxnSpPr>
            <a:cxnSpLocks/>
          </p:cNvCxnSpPr>
          <p:nvPr/>
        </p:nvCxnSpPr>
        <p:spPr>
          <a:xfrm>
            <a:off x="6096000" y="2354166"/>
            <a:ext cx="543892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CFA79D3-AC3A-7F9D-2B80-AC8ED6018E76}"/>
              </a:ext>
            </a:extLst>
          </p:cNvPr>
          <p:cNvSpPr txBox="1"/>
          <p:nvPr/>
        </p:nvSpPr>
        <p:spPr>
          <a:xfrm>
            <a:off x="6096000" y="1290918"/>
            <a:ext cx="5561934" cy="523220"/>
          </a:xfrm>
          <a:prstGeom prst="rect">
            <a:avLst/>
          </a:prstGeom>
          <a:noFill/>
        </p:spPr>
        <p:txBody>
          <a:bodyPr wrap="square" rtlCol="0">
            <a:spAutoFit/>
          </a:bodyPr>
          <a:lstStyle/>
          <a:p>
            <a:pPr algn="r" rtl="1"/>
            <a:r>
              <a:rPr lang="ar-SA" sz="1400" dirty="0">
                <a:solidFill>
                  <a:schemeClr val="tx1">
                    <a:lumMod val="65000"/>
                    <a:lumOff val="35000"/>
                  </a:schemeClr>
                </a:solidFill>
                <a:cs typeface="DIN Next LT Arabic" panose="020B0503020203050203" pitchFamily="34" charset="-78"/>
              </a:rPr>
              <a:t>كيف يمكن تعزيز دور الهيئة العامة للشؤون الإسلامية والأوقاف في  ترسيخ الهوية الوطنية في المجتمع الإمارات؟</a:t>
            </a:r>
            <a:endParaRPr lang="en-US" sz="1400" dirty="0">
              <a:solidFill>
                <a:schemeClr val="tx1">
                  <a:lumMod val="65000"/>
                  <a:lumOff val="35000"/>
                </a:schemeClr>
              </a:solidFill>
              <a:cs typeface="DIN Next LT Arabic" panose="020B0503020203050203" pitchFamily="34" charset="-78"/>
            </a:endParaRPr>
          </a:p>
        </p:txBody>
      </p:sp>
    </p:spTree>
    <p:extLst>
      <p:ext uri="{BB962C8B-B14F-4D97-AF65-F5344CB8AC3E}">
        <p14:creationId xmlns:p14="http://schemas.microsoft.com/office/powerpoint/2010/main" val="1260539075"/>
      </p:ext>
    </p:extLst>
  </p:cSld>
  <p:clrMapOvr>
    <a:masterClrMapping/>
  </p:clrMapOvr>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E7E6E6"/>
      </a:lt2>
      <a:accent1>
        <a:srgbClr val="8D8DE0"/>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ackathon 2023">
      <a:majorFont>
        <a:latin typeface="DIN Next LT Arabic"/>
        <a:ea typeface=""/>
        <a:cs typeface="DIN Next LT Arabic"/>
      </a:majorFont>
      <a:minorFont>
        <a:latin typeface="DIN Next LT Arabic"/>
        <a:ea typeface=""/>
        <a:cs typeface="DIN Next LT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3192</TotalTime>
  <Words>4133</Words>
  <Application>Microsoft Office PowerPoint</Application>
  <PresentationFormat>Widescreen</PresentationFormat>
  <Paragraphs>293</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DIN Next LT Arabic</vt:lpstr>
      <vt:lpstr>Google Sans</vt:lpstr>
      <vt:lpstr>Office Theme</vt:lpstr>
      <vt:lpstr>PowerPoint Presentation</vt:lpstr>
      <vt:lpstr>مســـــــــار الجيل الناشئ</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مســـــــــار الجيل الرائد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مســـــــــار رواد الأعمال</vt:lpstr>
      <vt:lpstr>PowerPoint Presentation</vt:lpstr>
      <vt:lpstr>PowerPoint Presentation</vt:lpstr>
      <vt:lpstr>PowerPoint Presentation</vt:lpstr>
      <vt:lpstr>PowerPoint Presentation</vt:lpstr>
      <vt:lpstr>PowerPoint Presentation</vt:lpstr>
      <vt:lpstr>مســـــــــار المبتكرين الحكوميين</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Ahmed Aboelmagd</cp:lastModifiedBy>
  <cp:revision>44</cp:revision>
  <dcterms:created xsi:type="dcterms:W3CDTF">2023-04-13T09:53:00Z</dcterms:created>
  <dcterms:modified xsi:type="dcterms:W3CDTF">2024-08-08T11:58:04Z</dcterms:modified>
</cp:coreProperties>
</file>