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 id="282" r:id="rId30"/>
    <p:sldId id="284" r:id="rId31"/>
    <p:sldId id="285" r:id="rId32"/>
    <p:sldId id="286" r:id="rId33"/>
    <p:sldId id="287" r:id="rId34"/>
    <p:sldId id="288" r:id="rId35"/>
    <p:sldId id="29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86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showGuides="1">
      <p:cViewPr varScale="1">
        <p:scale>
          <a:sx n="127" d="100"/>
          <a:sy n="127" d="100"/>
        </p:scale>
        <p:origin x="216" y="2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E6AA4-EA54-40CC-96D3-D14C0BDDE3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5F92E3-3DD0-4BFF-BE3D-4F36D02989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FBDAD4-426B-44F8-8349-C055AC73C999}"/>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5" name="Footer Placeholder 4">
            <a:extLst>
              <a:ext uri="{FF2B5EF4-FFF2-40B4-BE49-F238E27FC236}">
                <a16:creationId xmlns:a16="http://schemas.microsoft.com/office/drawing/2014/main" id="{CA34765C-6E57-432C-A13D-0B63FE6324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6F4A99-7FF6-4580-807B-ED9B659BDD48}"/>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417566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057A1-99EF-4A3C-AA84-A93F4F4BB1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3B5D7D-5D66-4210-8E2D-98876D1002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7C317F-A4A7-4059-B3C9-8039C7582F94}"/>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5" name="Footer Placeholder 4">
            <a:extLst>
              <a:ext uri="{FF2B5EF4-FFF2-40B4-BE49-F238E27FC236}">
                <a16:creationId xmlns:a16="http://schemas.microsoft.com/office/drawing/2014/main" id="{B9998D96-45CE-4DE5-941C-34623725FC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836A08-AFD6-4078-9CF3-E79FC3CA8DFF}"/>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3827651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B84519-2CB8-4A75-81B5-D5A6ACA95E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159148-6DB0-411F-B1EF-5650D8C6DA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950F0-E1A0-4BF6-BBA3-289757A178FA}"/>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5" name="Footer Placeholder 4">
            <a:extLst>
              <a:ext uri="{FF2B5EF4-FFF2-40B4-BE49-F238E27FC236}">
                <a16:creationId xmlns:a16="http://schemas.microsoft.com/office/drawing/2014/main" id="{C23B84BB-7AD4-4B5C-9DEF-8FC8DC8864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6990AE-9AD8-4026-8E5A-BD1FA9E60A0A}"/>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1367363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33D6F-DDA8-4E8E-936B-27C1C85284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823D1B-7A64-4867-971B-F69EF288B3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D5672-ED85-4B98-B2EE-D32CB9351372}"/>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5" name="Footer Placeholder 4">
            <a:extLst>
              <a:ext uri="{FF2B5EF4-FFF2-40B4-BE49-F238E27FC236}">
                <a16:creationId xmlns:a16="http://schemas.microsoft.com/office/drawing/2014/main" id="{75DCCB88-F482-4787-81D6-50F8685FD2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8040F5-2795-4E5A-A22C-722C5BE17196}"/>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512272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7FD4E-E7CD-4276-8123-43A79E404F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4B5A02-3FBE-4422-A477-DE3B09F26F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04FC98-144F-491D-9D01-73664473EFB0}"/>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5" name="Footer Placeholder 4">
            <a:extLst>
              <a:ext uri="{FF2B5EF4-FFF2-40B4-BE49-F238E27FC236}">
                <a16:creationId xmlns:a16="http://schemas.microsoft.com/office/drawing/2014/main" id="{E1881B69-7B8F-4962-9E4F-F839C238AF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2FA4D-31D5-4BA7-8395-9EDA0FC62AF9}"/>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385764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772D-D85A-44C2-82F7-2DAE0F6DFC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E80976-8B95-48C3-A315-FEC0569DFA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FF001-B5C3-4D11-BC54-707E63B262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556F3F-81CE-4457-A370-73B5A9E41019}"/>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6" name="Footer Placeholder 5">
            <a:extLst>
              <a:ext uri="{FF2B5EF4-FFF2-40B4-BE49-F238E27FC236}">
                <a16:creationId xmlns:a16="http://schemas.microsoft.com/office/drawing/2014/main" id="{0BEDDA75-5C6A-4DB5-9AE6-A4C736492E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C2B59-40C8-4F7B-9027-C15A44F087C9}"/>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1567303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82DFD-B93F-4606-ACA1-E55229DEA0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6129A1-6158-4158-B1F8-2E300AB967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ED68CB-30F0-4C2E-AD1C-3886A27094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4A505A-C61E-418F-81B8-FC706239F8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170C9A-3D7A-48A5-A261-86F250DD79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59787E-C2F9-4650-90B7-AD125D0D7E8C}"/>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8" name="Footer Placeholder 7">
            <a:extLst>
              <a:ext uri="{FF2B5EF4-FFF2-40B4-BE49-F238E27FC236}">
                <a16:creationId xmlns:a16="http://schemas.microsoft.com/office/drawing/2014/main" id="{14EFED4F-FEBA-4455-A45D-0880F17DC3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EBF05B-C7D4-48BD-9E70-189BE2F5EE41}"/>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91723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F8094-BD1F-4040-86F0-5E78C973E3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C94C02-79C3-4052-9E83-042867844EEA}"/>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4" name="Footer Placeholder 3">
            <a:extLst>
              <a:ext uri="{FF2B5EF4-FFF2-40B4-BE49-F238E27FC236}">
                <a16:creationId xmlns:a16="http://schemas.microsoft.com/office/drawing/2014/main" id="{35A0E709-276B-4497-B6E4-56FE2530C7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519A39-3B7E-4073-BA6A-9C35D4C94DC3}"/>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3281779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152CFB-8D2A-458B-8E4F-B28AE8985D27}"/>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3" name="Footer Placeholder 2">
            <a:extLst>
              <a:ext uri="{FF2B5EF4-FFF2-40B4-BE49-F238E27FC236}">
                <a16:creationId xmlns:a16="http://schemas.microsoft.com/office/drawing/2014/main" id="{2282991F-E52F-4BEC-A0DE-D91E62F5FE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9E8E81-E385-4EF4-8919-E51F6DFDDEDB}"/>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1427002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7BC0E-862A-4060-B4FC-814F0EB36E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B773F2-ED42-4251-ACB8-CC3B3B4E31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708DE3-EEB3-49B4-B821-1E49C5285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12C20A-6FFC-491C-AE02-356344C60E3F}"/>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6" name="Footer Placeholder 5">
            <a:extLst>
              <a:ext uri="{FF2B5EF4-FFF2-40B4-BE49-F238E27FC236}">
                <a16:creationId xmlns:a16="http://schemas.microsoft.com/office/drawing/2014/main" id="{0C9FA772-758C-4C1E-96E2-AA5D02585A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ED61F3-CDF3-47C1-B471-AE4BD39B35F8}"/>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421105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4D35-61B7-43D2-BC0E-5959F72BC8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750268-4A37-4A45-A5DB-10D00DA14A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240702-7F8C-492F-B3A0-E33A423A9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F12D9F-EA07-413B-A024-79392BE68C68}"/>
              </a:ext>
            </a:extLst>
          </p:cNvPr>
          <p:cNvSpPr>
            <a:spLocks noGrp="1"/>
          </p:cNvSpPr>
          <p:nvPr>
            <p:ph type="dt" sz="half" idx="10"/>
          </p:nvPr>
        </p:nvSpPr>
        <p:spPr/>
        <p:txBody>
          <a:bodyPr/>
          <a:lstStyle/>
          <a:p>
            <a:fld id="{B05FF3EF-44A6-4B0A-A454-E544A2EC38B1}" type="datetimeFigureOut">
              <a:rPr lang="en-US" smtClean="0"/>
              <a:t>4/18/22</a:t>
            </a:fld>
            <a:endParaRPr lang="en-US"/>
          </a:p>
        </p:txBody>
      </p:sp>
      <p:sp>
        <p:nvSpPr>
          <p:cNvPr id="6" name="Footer Placeholder 5">
            <a:extLst>
              <a:ext uri="{FF2B5EF4-FFF2-40B4-BE49-F238E27FC236}">
                <a16:creationId xmlns:a16="http://schemas.microsoft.com/office/drawing/2014/main" id="{78149FF7-75B0-4260-8A91-2A48ADE482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406494-6568-493A-8EC6-DEA21A0E2869}"/>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361148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8AFD9-C0B6-4585-A108-77A89A426E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29FB4D-45D2-429B-B448-2A1098AE88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A45EF0-9763-49A4-8B82-5C942925FC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FF3EF-44A6-4B0A-A454-E544A2EC38B1}" type="datetimeFigureOut">
              <a:rPr lang="en-US" smtClean="0"/>
              <a:t>4/18/22</a:t>
            </a:fld>
            <a:endParaRPr lang="en-US"/>
          </a:p>
        </p:txBody>
      </p:sp>
      <p:sp>
        <p:nvSpPr>
          <p:cNvPr id="5" name="Footer Placeholder 4">
            <a:extLst>
              <a:ext uri="{FF2B5EF4-FFF2-40B4-BE49-F238E27FC236}">
                <a16:creationId xmlns:a16="http://schemas.microsoft.com/office/drawing/2014/main" id="{942DFEAD-707F-4D93-8368-B1D9ACC218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19CF58-FC00-4B51-8497-4D91F6AB2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420D6-A793-47E1-8B26-6C9E6337AF0C}" type="slidenum">
              <a:rPr lang="en-US" smtClean="0"/>
              <a:t>‹#›</a:t>
            </a:fld>
            <a:endParaRPr lang="en-US"/>
          </a:p>
        </p:txBody>
      </p:sp>
      <p:pic>
        <p:nvPicPr>
          <p:cNvPr id="8" name="Picture 7">
            <a:extLst>
              <a:ext uri="{FF2B5EF4-FFF2-40B4-BE49-F238E27FC236}">
                <a16:creationId xmlns:a16="http://schemas.microsoft.com/office/drawing/2014/main" id="{E956AE52-6C03-423D-85DE-920AC396DF9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7150" y="0"/>
            <a:ext cx="12296728" cy="6923314"/>
          </a:xfrm>
          <a:prstGeom prst="rect">
            <a:avLst/>
          </a:prstGeom>
        </p:spPr>
      </p:pic>
    </p:spTree>
    <p:extLst>
      <p:ext uri="{BB962C8B-B14F-4D97-AF65-F5344CB8AC3E}">
        <p14:creationId xmlns:p14="http://schemas.microsoft.com/office/powerpoint/2010/main" val="3583715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mailto:dhaheri39@gmail.com" TargetMode="External"/><Relationship Id="rId3" Type="http://schemas.openxmlformats.org/officeDocument/2006/relationships/image" Target="../media/image5.png"/><Relationship Id="rId7" Type="http://schemas.openxmlformats.org/officeDocument/2006/relationships/image" Target="../media/image8.svg"/><Relationship Id="rId2" Type="http://schemas.openxmlformats.org/officeDocument/2006/relationships/hyperlink" Target="https://www.dropbox.com/s/mo0wkw86fqgb4og/IMG_3819.MOV?dl=0" TargetMode="Externa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drive.google.com/file/d/1JE098H0-kv9vzOclUlt8HNNMBLqW8Z-0/view?usp=sharing" TargetMode="External"/><Relationship Id="rId4" Type="http://schemas.openxmlformats.org/officeDocument/2006/relationships/image" Target="../media/image6.svg"/><Relationship Id="rId9" Type="http://schemas.openxmlformats.org/officeDocument/2006/relationships/hyperlink" Target="mailto:sdhaheri97@gmail.com"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mailto:m2mr@outlook.com" TargetMode="External"/><Relationship Id="rId3" Type="http://schemas.openxmlformats.org/officeDocument/2006/relationships/image" Target="../media/image5.png"/><Relationship Id="rId7" Type="http://schemas.openxmlformats.org/officeDocument/2006/relationships/image" Target="../media/image8.svg"/><Relationship Id="rId2" Type="http://schemas.openxmlformats.org/officeDocument/2006/relationships/hyperlink" Target="https://drive.google.com/file/d/1PQ3A89yNpzfT8ooV0kMTpijgMb4_oKo4/view?usp=drivesdk" TargetMode="Externa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docs.google.com/presentation/d/1W5ZHan09JitD5wPj3qk4dCfnnfg_ITZZ/edit?usp=sharing&amp;ouid=117968570207167426879&amp;rtpof=true&amp;sd=true" TargetMode="External"/><Relationship Id="rId4" Type="http://schemas.openxmlformats.org/officeDocument/2006/relationships/image" Target="../media/image6.svg"/><Relationship Id="rId9" Type="http://schemas.openxmlformats.org/officeDocument/2006/relationships/hyperlink" Target="mailto:vip.sy@outlook.com"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mailto:w-220@hotmail.com" TargetMode="External"/><Relationship Id="rId3" Type="http://schemas.openxmlformats.org/officeDocument/2006/relationships/image" Target="../media/image5.png"/><Relationship Id="rId7" Type="http://schemas.openxmlformats.org/officeDocument/2006/relationships/image" Target="../media/image8.svg"/><Relationship Id="rId2" Type="http://schemas.openxmlformats.org/officeDocument/2006/relationships/hyperlink" Target="https://drive.google.com/file/d/1eZuGqj_hi_jsFK-9OB1EOolgD7B8nqME/view" TargetMode="Externa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docs.google.com/presentation/d/1Ouc1XHo-e5vFfjxHYfrOFyryu3mtMkx2/edit?usp=sharing&amp;ouid=117968570207167426879&amp;rtpof=true&amp;sd=true" TargetMode="External"/><Relationship Id="rId10" Type="http://schemas.openxmlformats.org/officeDocument/2006/relationships/hyperlink" Target="mailto:zaynaltamimi@gmail.com" TargetMode="External"/><Relationship Id="rId4" Type="http://schemas.openxmlformats.org/officeDocument/2006/relationships/image" Target="../media/image6.svg"/><Relationship Id="rId9" Type="http://schemas.openxmlformats.org/officeDocument/2006/relationships/hyperlink" Target="mailto:ali.noman.moh@gmail.com"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gfW4YjLwtsbE81vrITOdISs4S55NmdIZ/view"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rive.google.com/file/d/1wq5JvlNfzKReOheSqGCY146QLSKA6k4N/view?usp=sharing" TargetMode="External"/><Relationship Id="rId11" Type="http://schemas.openxmlformats.org/officeDocument/2006/relationships/hyperlink" Target="mailto:alghfeli2@gmail.com" TargetMode="External"/><Relationship Id="rId5" Type="http://schemas.openxmlformats.org/officeDocument/2006/relationships/image" Target="../media/image6.svg"/><Relationship Id="rId10" Type="http://schemas.openxmlformats.org/officeDocument/2006/relationships/hyperlink" Target="mailto:rashed.alghfelii@gmail.com" TargetMode="External"/><Relationship Id="rId4" Type="http://schemas.openxmlformats.org/officeDocument/2006/relationships/image" Target="../media/image5.png"/><Relationship Id="rId9" Type="http://schemas.openxmlformats.org/officeDocument/2006/relationships/hyperlink" Target="mailto:alshamsi.abdulaziz1@gmail.com"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NQVfJfRklpzC6bdzjsDZ054ziRr1U3ei/view?usp=sharing" TargetMode="External"/><Relationship Id="rId7"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drive.google.com/file/d/1xvpSjgQtcd0SrfZGe5A1XHNh0Ktq7SzT/view?usp=sharing" TargetMode="External"/><Relationship Id="rId5" Type="http://schemas.openxmlformats.org/officeDocument/2006/relationships/image" Target="../media/image6.svg"/><Relationship Id="rId10" Type="http://schemas.openxmlformats.org/officeDocument/2006/relationships/hyperlink" Target="mailto:t.baraajamal@gmail.com" TargetMode="External"/><Relationship Id="rId4" Type="http://schemas.openxmlformats.org/officeDocument/2006/relationships/image" Target="../media/image5.png"/><Relationship Id="rId9" Type="http://schemas.openxmlformats.org/officeDocument/2006/relationships/hyperlink" Target="mailto:reem.sobeih@gmail.com"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youtu.be/WNOIhkZLHqw" TargetMode="External"/><Relationship Id="rId7"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hyperlink" Target="https://drive.google.com/file/d/1xvpSjgQtcd0SrfZGe5A1XHNh0Ktq7SzT/view?usp=sharing" TargetMode="External"/><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hyperlink" Target="mailto:aalzurahi@gmail.com"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drive.google.com/file/d/1AY5S3GGekaRoxUKQUVh6OsW9gi368KuC/view?usp=sharing" TargetMode="External"/><Relationship Id="rId3" Type="http://schemas.openxmlformats.org/officeDocument/2006/relationships/hyperlink" Target="mailto:h00391516@hct.ac.ae" TargetMode="External"/><Relationship Id="rId7" Type="http://schemas.openxmlformats.org/officeDocument/2006/relationships/image" Target="../media/image6.svg"/><Relationship Id="rId2" Type="http://schemas.openxmlformats.org/officeDocument/2006/relationships/hyperlink" Target="mailto:h00390904@hct.ac.ae" TargetMode="Externa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drive.google.com/file/d/1sLD6WkXNuVMGiSlI5Y1RgfFJyXt5EYt_/view" TargetMode="External"/><Relationship Id="rId10" Type="http://schemas.openxmlformats.org/officeDocument/2006/relationships/image" Target="../media/image8.svg"/><Relationship Id="rId4" Type="http://schemas.openxmlformats.org/officeDocument/2006/relationships/hyperlink" Target="mailto:neda.shj@gmail.com" TargetMode="External"/><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hyperlink" Target="mailto:raghavb.global@gmail.com" TargetMode="External"/><Relationship Id="rId3" Type="http://schemas.openxmlformats.org/officeDocument/2006/relationships/image" Target="../media/image5.png"/><Relationship Id="rId7" Type="http://schemas.openxmlformats.org/officeDocument/2006/relationships/image" Target="../media/image8.svg"/><Relationship Id="rId2" Type="http://schemas.openxmlformats.org/officeDocument/2006/relationships/hyperlink" Target="https://drive.google.com/file/d/1f3a9i6TolVaYF53LZPOOpsZoPaK2wPTX/view?usp=sharing" TargetMode="Externa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drive.google.com/file/d/1PVFLAos2SqFTg9SJdlku2qaag1neviR9/view?usp=sharing" TargetMode="Externa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youtu.be/4iUE8TovZ0Y" TargetMode="External"/><Relationship Id="rId7" Type="http://schemas.openxmlformats.org/officeDocument/2006/relationships/image" Target="../media/image7.png"/><Relationship Id="rId2" Type="http://schemas.openxmlformats.org/officeDocument/2006/relationships/hyperlink" Target="mailto:salkhalaf@aus.edu" TargetMode="External"/><Relationship Id="rId1" Type="http://schemas.openxmlformats.org/officeDocument/2006/relationships/slideLayout" Target="../slideLayouts/slideLayout1.xml"/><Relationship Id="rId6" Type="http://schemas.openxmlformats.org/officeDocument/2006/relationships/hyperlink" Target="https://drive.google.com/file/d/1IC8dy75l3ULV6_2RIjnPLuNf_1lNVi59/view?usp=sharing" TargetMode="External"/><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vimeo.com/687247924" TargetMode="External"/><Relationship Id="rId7" Type="http://schemas.openxmlformats.org/officeDocument/2006/relationships/image" Target="../media/image7.png"/><Relationship Id="rId2" Type="http://schemas.openxmlformats.org/officeDocument/2006/relationships/hyperlink" Target="mailto:abubakrsajith@hotmail.com" TargetMode="External"/><Relationship Id="rId1" Type="http://schemas.openxmlformats.org/officeDocument/2006/relationships/slideLayout" Target="../slideLayouts/slideLayout1.xml"/><Relationship Id="rId6" Type="http://schemas.openxmlformats.org/officeDocument/2006/relationships/hyperlink" Target="https://drive.google.com/file/d/1R_I_ljSlTUhq78Ol0S9w5rniKS-VLqbL/view?usp=sharing" TargetMode="External"/><Relationship Id="rId5" Type="http://schemas.openxmlformats.org/officeDocument/2006/relationships/image" Target="../media/image6.sv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hyperlink" Target="mailto:ahedm@outlook.com" TargetMode="External"/><Relationship Id="rId2" Type="http://schemas.openxmlformats.org/officeDocument/2006/relationships/hyperlink" Target="mailto:nooraga1999@gmail.com" TargetMode="Externa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docs.google.com/presentation/d/1YD0v-2p-bf1NIXODGkgB3Jgihz1GApJe/edit?usp=sharing&amp;ouid=117968570207167426879&amp;rtpof=true&amp;sd=true"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sarakhaledalshamisi@gmail.com" TargetMode="External"/><Relationship Id="rId7" Type="http://schemas.openxmlformats.org/officeDocument/2006/relationships/hyperlink" Target="https://drive.google.com/file/d/1jKVYgebKSpOCKg6q0LQLGdvyC9cGQmhv/view?usp=sharing" TargetMode="External"/><Relationship Id="rId12" Type="http://schemas.openxmlformats.org/officeDocument/2006/relationships/image" Target="../media/image8.svg"/><Relationship Id="rId2" Type="http://schemas.openxmlformats.org/officeDocument/2006/relationships/hyperlink" Target="mailto:salnaqbi109@gmail.com" TargetMode="External"/><Relationship Id="rId1" Type="http://schemas.openxmlformats.org/officeDocument/2006/relationships/slideLayout" Target="../slideLayouts/slideLayout1.xml"/><Relationship Id="rId6" Type="http://schemas.openxmlformats.org/officeDocument/2006/relationships/hyperlink" Target="mailto:lujaynraed@gmail.com" TargetMode="External"/><Relationship Id="rId11" Type="http://schemas.openxmlformats.org/officeDocument/2006/relationships/image" Target="../media/image7.png"/><Relationship Id="rId5" Type="http://schemas.openxmlformats.org/officeDocument/2006/relationships/hyperlink" Target="mailto:k5zoon@hotmail.com" TargetMode="External"/><Relationship Id="rId10" Type="http://schemas.openxmlformats.org/officeDocument/2006/relationships/hyperlink" Target="https://docs.google.com/presentation/d/1n_JMAZWSYppiRuO4JmeC0HuF7FULU8wu/edit?usp=sharing&amp;ouid=117968570207167426879&amp;rtpof=true&amp;sd=true" TargetMode="External"/><Relationship Id="rId4" Type="http://schemas.openxmlformats.org/officeDocument/2006/relationships/hyperlink" Target="mailto:shouq.albraiki@icloud.com" TargetMode="External"/><Relationship Id="rId9" Type="http://schemas.openxmlformats.org/officeDocument/2006/relationships/image" Target="../media/image6.svg"/></Relationships>
</file>

<file path=ppt/slides/_rels/slide23.xml.rels><?xml version="1.0" encoding="UTF-8" standalone="yes"?>
<Relationships xmlns="http://schemas.openxmlformats.org/package/2006/relationships"><Relationship Id="rId8" Type="http://schemas.openxmlformats.org/officeDocument/2006/relationships/hyperlink" Target="https://drive.google.com/file/d/1zzpw66PTZNO1-h-B3dk4MzBo65NuR_5-/view?usp=sharing" TargetMode="External"/><Relationship Id="rId3" Type="http://schemas.openxmlformats.org/officeDocument/2006/relationships/hyperlink" Target="mailto:f20190055@dubai.bits-pilani.ac.in" TargetMode="External"/><Relationship Id="rId7" Type="http://schemas.openxmlformats.org/officeDocument/2006/relationships/image" Target="../media/image6.svg"/><Relationship Id="rId2" Type="http://schemas.openxmlformats.org/officeDocument/2006/relationships/hyperlink" Target="mailto:f20190089@dubai.bits-pilani.ac.in" TargetMode="Externa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drive.google.com/file/d/1rrSfiUZV2iHcdJCPo0dBIsvhpFNo-nb-/view?usp=sharing" TargetMode="External"/><Relationship Id="rId10" Type="http://schemas.openxmlformats.org/officeDocument/2006/relationships/image" Target="../media/image8.svg"/><Relationship Id="rId4" Type="http://schemas.openxmlformats.org/officeDocument/2006/relationships/hyperlink" Target="mailto:f20190260@dubai.bits-pilani.ac.in" TargetMode="External"/><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hyperlink" Target="mailto:reem.abdelhamid1998@gmail.com" TargetMode="External"/><Relationship Id="rId3" Type="http://schemas.openxmlformats.org/officeDocument/2006/relationships/hyperlink" Target="https://drive.google.com/file/d/1lMyPFIk6hJDizQSCjfRrHhvg2PUCwa9y/view?usp=sharing" TargetMode="External"/><Relationship Id="rId7" Type="http://schemas.openxmlformats.org/officeDocument/2006/relationships/image" Target="../media/image7.png"/><Relationship Id="rId12" Type="http://schemas.openxmlformats.org/officeDocument/2006/relationships/hyperlink" Target="mailto:teamone54321@gmail.com"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rive.google.com/file/d/1fsDydRFbBPT_HSSb5UUZFz8Is2DngFmY/view?usp=sharing" TargetMode="External"/><Relationship Id="rId11" Type="http://schemas.openxmlformats.org/officeDocument/2006/relationships/hyperlink" Target="mailto:hoorsaeed1995@gmail.com" TargetMode="External"/><Relationship Id="rId5" Type="http://schemas.openxmlformats.org/officeDocument/2006/relationships/image" Target="../media/image6.svg"/><Relationship Id="rId10" Type="http://schemas.openxmlformats.org/officeDocument/2006/relationships/hyperlink" Target="mailto:rashed.alghfelii@gmail.com" TargetMode="External"/><Relationship Id="rId4" Type="http://schemas.openxmlformats.org/officeDocument/2006/relationships/image" Target="../media/image5.png"/><Relationship Id="rId9" Type="http://schemas.openxmlformats.org/officeDocument/2006/relationships/hyperlink" Target="mailto:wafaahmed789@gmail.com"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pefgBe4nYHfBp2UV1XRLvg--5HY47l3U/view?usp=sharing" TargetMode="External"/><Relationship Id="rId7"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drive.google.com/file/d/1UhQdEK9shj-eifSrB0InAZelif58rAiI/view?usp=sharing" TargetMode="External"/><Relationship Id="rId11" Type="http://schemas.openxmlformats.org/officeDocument/2006/relationships/hyperlink" Target="mailto:atrox066@gmail.com" TargetMode="External"/><Relationship Id="rId5" Type="http://schemas.openxmlformats.org/officeDocument/2006/relationships/image" Target="../media/image6.svg"/><Relationship Id="rId10" Type="http://schemas.openxmlformats.org/officeDocument/2006/relationships/hyperlink" Target="mailto:barakaa1969@gmail.com" TargetMode="External"/><Relationship Id="rId4" Type="http://schemas.openxmlformats.org/officeDocument/2006/relationships/image" Target="../media/image5.png"/><Relationship Id="rId9" Type="http://schemas.openxmlformats.org/officeDocument/2006/relationships/hyperlink" Target="mailto:saharbintm99@gmail.com"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gxWJDhXyPYNNpQ9EPgMCaDaNEwMrhecW/view?usp=sharing" TargetMode="External"/><Relationship Id="rId7" Type="http://schemas.openxmlformats.org/officeDocument/2006/relationships/image" Target="../media/image7.png"/><Relationship Id="rId12" Type="http://schemas.openxmlformats.org/officeDocument/2006/relationships/hyperlink" Target="mailto:bavishyaa1994@gmail.com" TargetMode="External"/><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hyperlink" Target="https://www.canva.com/design/DAE4uXyvqgk/gN5OrhOpmjzJ0DrIqmIHvg/view?utm_content=DAE4uXyvqgk&amp;utm_campaign=designshare&amp;utm_medium=link&amp;utm_source=sharebutton" TargetMode="External"/><Relationship Id="rId11" Type="http://schemas.openxmlformats.org/officeDocument/2006/relationships/hyperlink" Target="mailto:sherwinbarretto217@gmail.com" TargetMode="External"/><Relationship Id="rId5" Type="http://schemas.openxmlformats.org/officeDocument/2006/relationships/image" Target="../media/image6.svg"/><Relationship Id="rId10" Type="http://schemas.openxmlformats.org/officeDocument/2006/relationships/hyperlink" Target="mailto:yugmee13@gmail.com" TargetMode="External"/><Relationship Id="rId4" Type="http://schemas.openxmlformats.org/officeDocument/2006/relationships/image" Target="../media/image5.png"/><Relationship Id="rId9" Type="http://schemas.openxmlformats.org/officeDocument/2006/relationships/hyperlink" Target="mailto:pravardhcv@gmail.com"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reem.ahmed@aurak.ac.ae" TargetMode="External"/><Relationship Id="rId7" Type="http://schemas.openxmlformats.org/officeDocument/2006/relationships/hyperlink" Target="https://drive.google.com/file/d/1N_evzP7pxiGXR_uH0MJ_Cey4qSG8309V/view?usp=sharing" TargetMode="External"/><Relationship Id="rId12" Type="http://schemas.openxmlformats.org/officeDocument/2006/relationships/image" Target="../media/image8.svg"/><Relationship Id="rId2" Type="http://schemas.openxmlformats.org/officeDocument/2006/relationships/hyperlink" Target="mailto:manalmohammed1234@icloud.com" TargetMode="External"/><Relationship Id="rId1" Type="http://schemas.openxmlformats.org/officeDocument/2006/relationships/slideLayout" Target="../slideLayouts/slideLayout1.xml"/><Relationship Id="rId6" Type="http://schemas.openxmlformats.org/officeDocument/2006/relationships/hyperlink" Target="mailto:safiamoh54321@icloud.com" TargetMode="External"/><Relationship Id="rId11" Type="http://schemas.openxmlformats.org/officeDocument/2006/relationships/image" Target="../media/image7.png"/><Relationship Id="rId5" Type="http://schemas.openxmlformats.org/officeDocument/2006/relationships/hyperlink" Target="mailto:salamamoh277@gmail.com" TargetMode="External"/><Relationship Id="rId10" Type="http://schemas.openxmlformats.org/officeDocument/2006/relationships/hyperlink" Target="https://drive.google.com/file/d/1NRTvLkdBKsyOJyivjQI8dgNZEpOCSGDI/view?usp=sharing" TargetMode="External"/><Relationship Id="rId4" Type="http://schemas.openxmlformats.org/officeDocument/2006/relationships/hyperlink" Target="mailto:manalgrade71234@gmail.com" TargetMode="External"/><Relationship Id="rId9" Type="http://schemas.openxmlformats.org/officeDocument/2006/relationships/image" Target="../media/image6.svg"/></Relationships>
</file>

<file path=ppt/slides/_rels/slide2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NUZMyWtaVyUisvlx0jP8bpTXnapL21A_/view" TargetMode="External"/><Relationship Id="rId7" Type="http://schemas.openxmlformats.org/officeDocument/2006/relationships/image" Target="../media/image7.png"/><Relationship Id="rId2" Type="http://schemas.openxmlformats.org/officeDocument/2006/relationships/hyperlink" Target="mailto:dr.mohamadmansor@gmail.com" TargetMode="External"/><Relationship Id="rId1" Type="http://schemas.openxmlformats.org/officeDocument/2006/relationships/slideLayout" Target="../slideLayouts/slideLayout1.xml"/><Relationship Id="rId6" Type="http://schemas.openxmlformats.org/officeDocument/2006/relationships/hyperlink" Target="https://docs.google.com/presentation/d/1UZuH-k_vgUGexbQ9yfWyZngCNGDUXYws/edit?usp=sharing&amp;ouid=117968570207167426879&amp;rtpof=true&amp;sd=true" TargetMode="Externa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drive/folders/1WVGjziv4FrRr4g-ZeWfxIaJ3TMWVBxLB?usp=shari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rive.google.com/file/d/1Sv4aZYInDDI5E36nmUbGwJhhCNM0gkRb/view?usp=sharing" TargetMode="External"/><Relationship Id="rId11" Type="http://schemas.openxmlformats.org/officeDocument/2006/relationships/hyperlink" Target="mailto:hassan@hcms.ai" TargetMode="External"/><Relationship Id="rId5" Type="http://schemas.openxmlformats.org/officeDocument/2006/relationships/image" Target="../media/image6.svg"/><Relationship Id="rId10" Type="http://schemas.openxmlformats.org/officeDocument/2006/relationships/hyperlink" Target="mailto:iftikhar@hcms.ai" TargetMode="External"/><Relationship Id="rId4" Type="http://schemas.openxmlformats.org/officeDocument/2006/relationships/image" Target="../media/image5.png"/><Relationship Id="rId9" Type="http://schemas.openxmlformats.org/officeDocument/2006/relationships/hyperlink" Target="mailto:abdulla@hcms.ai"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mailto:apaar2011@gmail.com" TargetMode="External"/><Relationship Id="rId7" Type="http://schemas.openxmlformats.org/officeDocument/2006/relationships/hyperlink" Target="https://docs.google.com/presentation/d/1jJIDcOQxrdYJg_AaUHQb4gOTmSUonKSt/edit?usp=sharing&amp;ouid=117968570207167426879&amp;rtpof=true&amp;sd=true" TargetMode="External"/><Relationship Id="rId2" Type="http://schemas.openxmlformats.org/officeDocument/2006/relationships/hyperlink" Target="mailto:amtesh_1580@rediffmail.com" TargetMode="Externa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hyperlink" Target="https://drive.google.com/file/d/1vLRT7okS3pw9qvdzXz-wOHPj5e000eaP/view?usp=drivesdk" TargetMode="External"/><Relationship Id="rId9" Type="http://schemas.openxmlformats.org/officeDocument/2006/relationships/image" Target="../media/image8.svg"/></Relationships>
</file>

<file path=ppt/slides/_rels/slide3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st4305@dnschools.com" TargetMode="External"/><Relationship Id="rId7" Type="http://schemas.openxmlformats.org/officeDocument/2006/relationships/hyperlink" Target="https://drive.google.com/file/d/11CW8PleY4F_UvXFBVuh8LAQlE6nxkCyp/view?usp=sharing" TargetMode="External"/><Relationship Id="rId12" Type="http://schemas.openxmlformats.org/officeDocument/2006/relationships/image" Target="../media/image8.svg"/><Relationship Id="rId2" Type="http://schemas.openxmlformats.org/officeDocument/2006/relationships/hyperlink" Target="mailto:saif123_53@hotmail.com" TargetMode="External"/><Relationship Id="rId1" Type="http://schemas.openxmlformats.org/officeDocument/2006/relationships/slideLayout" Target="../slideLayouts/slideLayout1.xml"/><Relationship Id="rId6" Type="http://schemas.openxmlformats.org/officeDocument/2006/relationships/hyperlink" Target="mailto:st6435@dnschools.com" TargetMode="External"/><Relationship Id="rId11" Type="http://schemas.openxmlformats.org/officeDocument/2006/relationships/image" Target="../media/image7.png"/><Relationship Id="rId5" Type="http://schemas.openxmlformats.org/officeDocument/2006/relationships/hyperlink" Target="mailto:st4578@dnschools.com" TargetMode="External"/><Relationship Id="rId10" Type="http://schemas.openxmlformats.org/officeDocument/2006/relationships/hyperlink" Target="https://drive.google.com/file/d/1uPEyceKEJz46PgmIScL2Ekn6esVLYyFG/view?usp=sharing" TargetMode="External"/><Relationship Id="rId4" Type="http://schemas.openxmlformats.org/officeDocument/2006/relationships/hyperlink" Target="mailto:ykelbat@gmail.com" TargetMode="External"/><Relationship Id="rId9" Type="http://schemas.openxmlformats.org/officeDocument/2006/relationships/image" Target="../media/image6.svg"/></Relationships>
</file>

<file path=ppt/slides/_rels/slide3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samer.ke2008@gmail.com" TargetMode="External"/><Relationship Id="rId7" Type="http://schemas.openxmlformats.org/officeDocument/2006/relationships/hyperlink" Target="https://drive.google.com/file/d/12QseVI5Y-fWI2N5pRxRyl0c1Lgdg_H9R/view?usp=sharing" TargetMode="External"/><Relationship Id="rId12" Type="http://schemas.openxmlformats.org/officeDocument/2006/relationships/image" Target="../media/image8.svg"/><Relationship Id="rId2" Type="http://schemas.openxmlformats.org/officeDocument/2006/relationships/hyperlink" Target="mailto:gm2014mo01593.mohamed-smf@smgeducation.org" TargetMode="External"/><Relationship Id="rId1" Type="http://schemas.openxmlformats.org/officeDocument/2006/relationships/slideLayout" Target="../slideLayouts/slideLayout1.xml"/><Relationship Id="rId6" Type="http://schemas.openxmlformats.org/officeDocument/2006/relationships/hyperlink" Target="mailto:st6435@dnschools.com" TargetMode="External"/><Relationship Id="rId11" Type="http://schemas.openxmlformats.org/officeDocument/2006/relationships/image" Target="../media/image7.png"/><Relationship Id="rId5" Type="http://schemas.openxmlformats.org/officeDocument/2006/relationships/hyperlink" Target="mailto:st4578@dnschools.com" TargetMode="External"/><Relationship Id="rId10" Type="http://schemas.openxmlformats.org/officeDocument/2006/relationships/hyperlink" Target="https://drive.google.com/file/d/1JZLB9JZciLxftfnJTYkD6OTV-CdCxuk_/view?usp=sharing" TargetMode="External"/><Relationship Id="rId4" Type="http://schemas.openxmlformats.org/officeDocument/2006/relationships/hyperlink" Target="mailto:ykelbat@gmail.com" TargetMode="External"/><Relationship Id="rId9" Type="http://schemas.openxmlformats.org/officeDocument/2006/relationships/image" Target="../media/image6.svg"/></Relationships>
</file>

<file path=ppt/slides/_rels/slide3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hyperlink" Target="mailto:ahmed27042004@gmail.com" TargetMode="External"/><Relationship Id="rId7" Type="http://schemas.openxmlformats.org/officeDocument/2006/relationships/image" Target="../media/image5.png"/><Relationship Id="rId2" Type="http://schemas.openxmlformats.org/officeDocument/2006/relationships/hyperlink" Target="mailto:ahmed.alhajjar@hotmail.com" TargetMode="External"/><Relationship Id="rId1" Type="http://schemas.openxmlformats.org/officeDocument/2006/relationships/slideLayout" Target="../slideLayouts/slideLayout1.xml"/><Relationship Id="rId6" Type="http://schemas.openxmlformats.org/officeDocument/2006/relationships/hyperlink" Target="https://emiratesschoolsese-my.sharepoint.com/:v:/g/personal/ahmed_alhajjar_ese_gov_ae/EYYM3tf74P1NgSBkasslbGIB0qkQ7aSX3gktC7pAWVviLg?e=fw9pI2" TargetMode="External"/><Relationship Id="rId5" Type="http://schemas.openxmlformats.org/officeDocument/2006/relationships/hyperlink" Target="mailto:saif_almulla12@icloud.com" TargetMode="External"/><Relationship Id="rId10" Type="http://schemas.openxmlformats.org/officeDocument/2006/relationships/image" Target="../media/image8.svg"/><Relationship Id="rId4" Type="http://schemas.openxmlformats.org/officeDocument/2006/relationships/hyperlink" Target="mailto:aihjin2014018056@gmail.com" TargetMode="External"/><Relationship Id="rId9" Type="http://schemas.openxmlformats.org/officeDocument/2006/relationships/image" Target="../media/image7.png"/></Relationships>
</file>

<file path=ppt/slides/_rels/slide34.xml.rels><?xml version="1.0" encoding="UTF-8" standalone="yes"?>
<Relationships xmlns="http://schemas.openxmlformats.org/package/2006/relationships"><Relationship Id="rId8" Type="http://schemas.openxmlformats.org/officeDocument/2006/relationships/hyperlink" Target="https://drive.google.com/file/d/1NEJvXxi3mhps9aPBjsFnbL4UyfeVjj1M/view?usp=sharing" TargetMode="External"/><Relationship Id="rId3" Type="http://schemas.openxmlformats.org/officeDocument/2006/relationships/hyperlink" Target="mailto:aitryma23@gmail.com" TargetMode="External"/><Relationship Id="rId7" Type="http://schemas.openxmlformats.org/officeDocument/2006/relationships/image" Target="../media/image6.svg"/><Relationship Id="rId2" Type="http://schemas.openxmlformats.org/officeDocument/2006/relationships/hyperlink" Target="mailto:alghalya.als@gmail.com" TargetMode="Externa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photos.app.goo.gl/GKhHWDb4vE9UUJdn6" TargetMode="External"/><Relationship Id="rId10" Type="http://schemas.openxmlformats.org/officeDocument/2006/relationships/image" Target="../media/image8.svg"/><Relationship Id="rId4" Type="http://schemas.openxmlformats.org/officeDocument/2006/relationships/hyperlink" Target="mailto:sirinemoubayed@gmail.com" TargetMode="External"/><Relationship Id="rId9" Type="http://schemas.openxmlformats.org/officeDocument/2006/relationships/image" Target="../media/image7.png"/></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4rVPTspGN_OIiOQOabYwrM7Fdsta_QfG/view?usp=sharing" TargetMode="External"/><Relationship Id="rId7"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drive.google.com/file/d/1vH8Fgh3rH_Gkd-KphePztWzdSWvtWyMS/view?usp=sharing" TargetMode="External"/><Relationship Id="rId5" Type="http://schemas.openxmlformats.org/officeDocument/2006/relationships/image" Target="../media/image6.svg"/><Relationship Id="rId10" Type="http://schemas.openxmlformats.org/officeDocument/2006/relationships/hyperlink" Target="mailto:farhat@theunitors.com" TargetMode="External"/><Relationship Id="rId4" Type="http://schemas.openxmlformats.org/officeDocument/2006/relationships/image" Target="../media/image5.png"/><Relationship Id="rId9" Type="http://schemas.openxmlformats.org/officeDocument/2006/relationships/hyperlink" Target="mailto:geovamsiputta@gmail.com"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CXdr2ogl7oO3OBsDYSEuJX_UcUFYzidY/view?usp=sharing" TargetMode="External"/><Relationship Id="rId7"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hyperlink" Target="https://drive.google.com/file/d/1zHaEc6xvwWrlam0rf-jBfOh7N2ZsL5_g/view?usp=sharing" TargetMode="External"/><Relationship Id="rId5" Type="http://schemas.openxmlformats.org/officeDocument/2006/relationships/image" Target="../media/image6.svg"/><Relationship Id="rId10" Type="http://schemas.openxmlformats.org/officeDocument/2006/relationships/hyperlink" Target="mailto:fatom.s.aly@gmail.com" TargetMode="External"/><Relationship Id="rId4" Type="http://schemas.openxmlformats.org/officeDocument/2006/relationships/image" Target="../media/image5.png"/><Relationship Id="rId9" Type="http://schemas.openxmlformats.org/officeDocument/2006/relationships/hyperlink" Target="mailto:mustafarrag@gmail.com"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mailto:mahmoud.s@crepme.com" TargetMode="External"/><Relationship Id="rId3" Type="http://schemas.openxmlformats.org/officeDocument/2006/relationships/image" Target="../media/image5.png"/><Relationship Id="rId7" Type="http://schemas.openxmlformats.org/officeDocument/2006/relationships/image" Target="../media/image8.svg"/><Relationship Id="rId2" Type="http://schemas.openxmlformats.org/officeDocument/2006/relationships/hyperlink" Target="https://youtu.be/8_jY6RBE8UQ" TargetMode="Externa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drive.google.com/file/d/1QEWtCwrdlvYGF_sEHRMXjCWN_MxRFiyt/view?usp=sharing" TargetMode="External"/><Relationship Id="rId4" Type="http://schemas.openxmlformats.org/officeDocument/2006/relationships/image" Target="../media/image6.svg"/><Relationship Id="rId9" Type="http://schemas.openxmlformats.org/officeDocument/2006/relationships/hyperlink" Target="mailto:charan@crepme.com"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youtube.com/watch?v=uHJdPMYbGQo" TargetMode="External"/><Relationship Id="rId7" Type="http://schemas.openxmlformats.org/officeDocument/2006/relationships/image" Target="../media/image7.png"/><Relationship Id="rId2" Type="http://schemas.openxmlformats.org/officeDocument/2006/relationships/hyperlink" Target="mailto:AbdAlnourSami@gmail.com" TargetMode="External"/><Relationship Id="rId1" Type="http://schemas.openxmlformats.org/officeDocument/2006/relationships/slideLayout" Target="../slideLayouts/slideLayout1.xml"/><Relationship Id="rId6" Type="http://schemas.openxmlformats.org/officeDocument/2006/relationships/hyperlink" Target="https://drive.google.com/file/d/14U7ovEAAX5HQU0Te2Ob0OoJ1nfBoBnFR/view?usp=sharing" TargetMode="Externa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hyperlink" Target="mailto:momen.odeh.a9@gmail.com" TargetMode="External"/><Relationship Id="rId3" Type="http://schemas.openxmlformats.org/officeDocument/2006/relationships/image" Target="../media/image5.png"/><Relationship Id="rId7" Type="http://schemas.openxmlformats.org/officeDocument/2006/relationships/image" Target="../media/image8.svg"/><Relationship Id="rId2" Type="http://schemas.openxmlformats.org/officeDocument/2006/relationships/hyperlink" Target="https://drive.google.com/file/d/1lrXXQYDT3wSre-vEUWzWlckKUnMaP4fx/view?usp=sharing" TargetMode="Externa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hyperlink" Target="mailto:henokali1@gmail.com" TargetMode="External"/><Relationship Id="rId5" Type="http://schemas.openxmlformats.org/officeDocument/2006/relationships/hyperlink" Target="https://drive.google.com/file/d/1iSD91oEe8Qx5KTAvFXh9-wkRp-2L9do9/view?usp=sharing" TargetMode="External"/><Relationship Id="rId10" Type="http://schemas.openxmlformats.org/officeDocument/2006/relationships/hyperlink" Target="mailto:lamy1199@hotmail.com" TargetMode="External"/><Relationship Id="rId4" Type="http://schemas.openxmlformats.org/officeDocument/2006/relationships/image" Target="../media/image6.svg"/><Relationship Id="rId9" Type="http://schemas.openxmlformats.org/officeDocument/2006/relationships/hyperlink" Target="mailto:muna.d.ali@hotmail.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rive.google.com/file/d/1j3_lWteknG8euRJ4vTTrecZVM9mf9jEJ/view?usp=sharing" TargetMode="External"/><Relationship Id="rId1" Type="http://schemas.openxmlformats.org/officeDocument/2006/relationships/slideLayout" Target="../slideLayouts/slideLayout1.xml"/><Relationship Id="rId6" Type="http://schemas.openxmlformats.org/officeDocument/2006/relationships/hyperlink" Target="mailto:ralneaimi@hotmail.com" TargetMode="External"/><Relationship Id="rId5" Type="http://schemas.openxmlformats.org/officeDocument/2006/relationships/hyperlink" Target="mailto:mozaalnaimi@googlemail.com" TargetMode="Externa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03" y="-40280"/>
            <a:ext cx="12323806" cy="6938560"/>
          </a:xfrm>
          <a:prstGeom prst="rect">
            <a:avLst/>
          </a:prstGeom>
        </p:spPr>
      </p:pic>
    </p:spTree>
    <p:extLst>
      <p:ext uri="{BB962C8B-B14F-4D97-AF65-F5344CB8AC3E}">
        <p14:creationId xmlns:p14="http://schemas.microsoft.com/office/powerpoint/2010/main" val="2940081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Future Creators</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Agile &amp; Proactive Digital Government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2492990"/>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idea is to build a blockchain network to digitize passports safely. We chose blockchain because it is a growing list of records called blocks linked using cryptography. It records digital transactions and decentralized, distributed ledgers that record the origin of a digital asset. It works across many computers. Blockchain systems are immutable to data breaches and adapt to smart contracts. We were able to identify four current transactions:</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171450" indent="-171450" algn="just">
              <a:buFont typeface="Arial" panose="020B0604020202020204" pitchFamily="34" charset="0"/>
              <a:buChar cha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Supply Chain Transaction</a:t>
            </a:r>
          </a:p>
          <a:p>
            <a:pPr marL="171450" indent="-171450" algn="just">
              <a:buFont typeface="Arial" panose="020B0604020202020204" pitchFamily="34" charset="0"/>
              <a:buChar cha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Digital Asset Management System Transaction</a:t>
            </a:r>
          </a:p>
          <a:p>
            <a:pPr marL="171450" indent="-171450" algn="just">
              <a:buFont typeface="Arial" panose="020B0604020202020204" pitchFamily="34" charset="0"/>
              <a:buChar cha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Personnel Record Transaction</a:t>
            </a:r>
          </a:p>
          <a:p>
            <a:pPr marL="171450" indent="-171450" algn="just">
              <a:buFont typeface="Arial" panose="020B0604020202020204" pitchFamily="34" charset="0"/>
              <a:buChar cha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Secure Message Chain</a:t>
            </a:r>
          </a:p>
          <a:p>
            <a:pPr marL="171450" indent="-171450" algn="just">
              <a:buFont typeface="Arial" panose="020B0604020202020204" pitchFamily="34" charset="0"/>
              <a:buChar cha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We proposed one new transaction to the digital passport system: </a:t>
            </a:r>
          </a:p>
          <a:p>
            <a:pPr marL="171450" indent="-171450" algn="just">
              <a:buFont typeface="Arial" panose="020B0604020202020204" pitchFamily="34" charset="0"/>
              <a:buChar cha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Contract Management Transaction</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2"/>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5"/>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2895024585"/>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Abdulla Mohamed Al Dhaheri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dhaheri39@gmail.com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Shamma Salem Sultan Obaid Aldhaheri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sdhaheri97@gmail.com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cxnSp>
        <p:nvCxnSpPr>
          <p:cNvPr id="23" name="Straight Connector 22">
            <a:extLst>
              <a:ext uri="{FF2B5EF4-FFF2-40B4-BE49-F238E27FC236}">
                <a16:creationId xmlns:a16="http://schemas.microsoft.com/office/drawing/2014/main" id="{617845C6-C4BD-4744-9353-53AB4A60E80F}"/>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128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2071</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Resilience of Digital Economy &amp; Investment</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1754326"/>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system is divided into a unified accounting system for everyone in the country and a payment application for individuals. It enables us to know the number of sales of companies and stores, who they sold to, the buyer's place of residence, and the place of sale or the store. By that, we can monitor crowded points of sale in the country and redirect new investors to places where there is demand and no competitors. The system determines if there are suspicious sales or purchases and specifies the amount of tax required from companies. It's worth mentioning that a significant part of the system has already been built and is ready to be provided free of charge to the state.</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2"/>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5"/>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249545912"/>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Mohammad Mansur Hussein</a:t>
                      </a:r>
                      <a:endParaRPr lang="en-US" sz="12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m2mr@outlook.com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Ibrahim Mansour Hossen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vip.sy@outlook.com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cxnSp>
        <p:nvCxnSpPr>
          <p:cNvPr id="23" name="Straight Connector 22">
            <a:extLst>
              <a:ext uri="{FF2B5EF4-FFF2-40B4-BE49-F238E27FC236}">
                <a16:creationId xmlns:a16="http://schemas.microsoft.com/office/drawing/2014/main" id="{9223DEA2-ACA7-4071-9EEF-1FF1BD98D0EF}"/>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109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EchoV</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1938992"/>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Universities and institutions worldwide are not equipped with technological techniques to assist deaf and hard-of-hearing individuals in their education and employment. While few specialized entities are built for deaf individuals, sign language tutors or in-class television captioning are included for a few majors only. A novel system is proposed to assist deaf and hard-of-hearing individuals who aim to continue their education outside special centers and communicate naturally with societies that are not sign language educated. Introducing an intelligent software solution developed to offer affordable augmented reality glasses with real-time transcribing, speech emotion recognition, and voice indications feature, apart from classroom assistive tools. </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2"/>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5"/>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963341378"/>
              </p:ext>
            </p:extLst>
          </p:nvPr>
        </p:nvGraphicFramePr>
        <p:xfrm>
          <a:off x="790832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Wessam Ghassan Shehieb</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w-220@hotmail.com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Ali Noman Mohammed Ridha Mohammed Ridha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ali.noman.moh@gmail.com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Zainulabdeen Ali Hameed Al Tameemi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zaynaltamimi@gmail.com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1345122109"/>
                  </a:ext>
                </a:extLst>
              </a:tr>
            </a:tbl>
          </a:graphicData>
        </a:graphic>
      </p:graphicFrame>
      <p:cxnSp>
        <p:nvCxnSpPr>
          <p:cNvPr id="23" name="Straight Connector 22">
            <a:extLst>
              <a:ext uri="{FF2B5EF4-FFF2-40B4-BE49-F238E27FC236}">
                <a16:creationId xmlns:a16="http://schemas.microsoft.com/office/drawing/2014/main" id="{15F6E27A-D4A2-4F3D-B2BE-06ED09F0D63D}"/>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235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38474"/>
            <a:ext cx="12323806" cy="6934947"/>
          </a:xfrm>
          <a:prstGeom prst="rect">
            <a:avLst/>
          </a:prstGeom>
        </p:spPr>
      </p:pic>
      <p:sp>
        <p:nvSpPr>
          <p:cNvPr id="4" name="TextBox 3">
            <a:extLst>
              <a:ext uri="{FF2B5EF4-FFF2-40B4-BE49-F238E27FC236}">
                <a16:creationId xmlns:a16="http://schemas.microsoft.com/office/drawing/2014/main" id="{22E61FB8-A7CF-440D-801C-1C67638E9080}"/>
              </a:ext>
            </a:extLst>
          </p:cNvPr>
          <p:cNvSpPr txBox="1"/>
          <p:nvPr/>
        </p:nvSpPr>
        <p:spPr>
          <a:xfrm>
            <a:off x="601362" y="3078818"/>
            <a:ext cx="4217773" cy="523220"/>
          </a:xfrm>
          <a:prstGeom prst="rect">
            <a:avLst/>
          </a:prstGeom>
          <a:noFill/>
        </p:spPr>
        <p:txBody>
          <a:bodyPr wrap="square" rtlCol="0">
            <a:spAutoFit/>
          </a:bodyPr>
          <a:lstStyle/>
          <a:p>
            <a:r>
              <a:rPr lang="en-US" sz="2800" b="1" dirty="0">
                <a:solidFill>
                  <a:schemeClr val="bg1"/>
                </a:solidFill>
                <a:latin typeface="DIN Next LT Arabic" panose="020B0503020203050203" pitchFamily="34" charset="-78"/>
                <a:cs typeface="DIN Next LT Arabic" panose="020B0503020203050203" pitchFamily="34" charset="-78"/>
              </a:rPr>
              <a:t>University Track</a:t>
            </a:r>
          </a:p>
        </p:txBody>
      </p:sp>
    </p:spTree>
    <p:extLst>
      <p:ext uri="{BB962C8B-B14F-4D97-AF65-F5344CB8AC3E}">
        <p14:creationId xmlns:p14="http://schemas.microsoft.com/office/powerpoint/2010/main" val="3526434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33" y="181233"/>
            <a:ext cx="860385" cy="939113"/>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646331"/>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UAEPixel</a:t>
            </a:r>
            <a:r>
              <a:rPr lang="en-US" b="1" dirty="0">
                <a:solidFill>
                  <a:srgbClr val="A18661"/>
                </a:solidFill>
                <a:latin typeface="DIN Next LT Arabic" panose="020B0503020203050203" pitchFamily="34" charset="-78"/>
                <a:cs typeface="DIN Next LT Arabic" panose="020B0503020203050203" pitchFamily="34" charset="-78"/>
              </a:rPr>
              <a:t> - An AI-Powered System to Reduce Road Accidents</a:t>
            </a: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8918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Shaping Smart Sustainable Cities</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1569660"/>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UAE-Pixel is an AI system that enables the UAE police force to transform the traditional data-handling process into a more enriched, methodical, and AI-driven way. UAE-Pixel consists of three major systems, which are:</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228600" indent="-228600" algn="just">
              <a:buFont typeface="+mj-lt"/>
              <a:buAutoNum type="arabicPeriod"/>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Advanced data entry system.</a:t>
            </a:r>
          </a:p>
          <a:p>
            <a:pPr marL="228600" indent="-228600" algn="just">
              <a:buFont typeface="+mj-lt"/>
              <a:buAutoNum type="arabicPeriod"/>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Accident spatial data analysis system.</a:t>
            </a:r>
          </a:p>
          <a:p>
            <a:pPr marL="228600" indent="-228600" algn="just">
              <a:buFont typeface="+mj-lt"/>
              <a:buAutoNum type="arabicPeriod"/>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AI system (Prediction of location and severity of vehicle accidents on the UAE roads through artificial intelligence)</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615361477"/>
              </p:ext>
            </p:extLst>
          </p:nvPr>
        </p:nvGraphicFramePr>
        <p:xfrm>
          <a:off x="790832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Abdulaziz Ali Suwaid Saeed Alshamsi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alshamsi.abdulaziz1@gmail.com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Rashed Khalifa Mohammed Balam Alghfeli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rashed.alghfelii@gmail.com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Abdulla Khalifa Mohammed BalamAlghfeli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alghfeli2@gmail.com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bl>
          </a:graphicData>
        </a:graphic>
      </p:graphicFrame>
      <p:cxnSp>
        <p:nvCxnSpPr>
          <p:cNvPr id="23" name="Straight Connector 22">
            <a:extLst>
              <a:ext uri="{FF2B5EF4-FFF2-40B4-BE49-F238E27FC236}">
                <a16:creationId xmlns:a16="http://schemas.microsoft.com/office/drawing/2014/main" id="{08213632-6790-4C77-B9F4-4F379FAF8150}"/>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139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1233" y="181233"/>
            <a:ext cx="860385"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Waqfa</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Better Financial Services using FinTech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1384995"/>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idea is about a donation application that runs on blockchain to increase revenue for the endowments in the UAE. The application offers the user transparency in the transactions made for donations and lists all previous payments. It also has a section for engaging with the community. This is in favor of offering a unified platform for donations containing a list of all charities and projects available for choice. The user can share his recent successful donation projects and contribute to attracting users to be part of the initiative.</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553133484"/>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Reem Alaaeldin Youssef Sobeih</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reem.sobeih@gmail.com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Baraah J A Qeshta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t.baraajamal@gmail.com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cxnSp>
        <p:nvCxnSpPr>
          <p:cNvPr id="23" name="Straight Connector 22">
            <a:extLst>
              <a:ext uri="{FF2B5EF4-FFF2-40B4-BE49-F238E27FC236}">
                <a16:creationId xmlns:a16="http://schemas.microsoft.com/office/drawing/2014/main" id="{CF210F72-A8D6-4298-BD0C-03FB44A04A4A}"/>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0267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1233" y="181233"/>
            <a:ext cx="860384"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Surgical Technology</a:t>
            </a: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646331"/>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surgical simulation model designed using 3d printing technologies for medical students as a training tool. The model is used for medical education and teaching purposes.</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2514949525"/>
              </p:ext>
            </p:extLst>
          </p:nvPr>
        </p:nvGraphicFramePr>
        <p:xfrm>
          <a:off x="7908324"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Abdulaziz Ali Abdulla Abdulaziz Alzurahi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aalzurahi@gmail.com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23" name="Straight Connector 22">
            <a:extLst>
              <a:ext uri="{FF2B5EF4-FFF2-40B4-BE49-F238E27FC236}">
                <a16:creationId xmlns:a16="http://schemas.microsoft.com/office/drawing/2014/main" id="{36FACA6D-F5CD-4699-8AFE-2BE00AD06B4B}"/>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753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Qyada</a:t>
            </a:r>
            <a:r>
              <a:rPr lang="en-US" b="1" dirty="0">
                <a:solidFill>
                  <a:srgbClr val="A18661"/>
                </a:solidFill>
                <a:latin typeface="DIN Next LT Arabic" panose="020B0503020203050203" pitchFamily="34" charset="-78"/>
                <a:cs typeface="DIN Next LT Arabic" panose="020B0503020203050203" pitchFamily="34" charset="-78"/>
              </a:rPr>
              <a:t> and </a:t>
            </a:r>
            <a:r>
              <a:rPr lang="en-US" b="1" dirty="0" err="1">
                <a:solidFill>
                  <a:srgbClr val="A18661"/>
                </a:solidFill>
                <a:latin typeface="DIN Next LT Arabic" panose="020B0503020203050203" pitchFamily="34" charset="-78"/>
                <a:cs typeface="DIN Next LT Arabic" panose="020B0503020203050203" pitchFamily="34" charset="-78"/>
              </a:rPr>
              <a:t>Ryada</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Happy &amp; Cohesive Society</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a:cxnSpLocks/>
          </p:cNvCxnSpPr>
          <p:nvPr/>
        </p:nvCxnSpPr>
        <p:spPr>
          <a:xfrm>
            <a:off x="263611" y="1993557"/>
            <a:ext cx="5322542"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0" y="2102020"/>
            <a:ext cx="5538673" cy="2585323"/>
          </a:xfrm>
          <a:prstGeom prst="rect">
            <a:avLst/>
          </a:prstGeom>
          <a:noFill/>
        </p:spPr>
        <p:txBody>
          <a:bodyPr wrap="square" rtlCol="0">
            <a:spAutoFit/>
          </a:bodyPr>
          <a:lstStyle/>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In light of the COVID-19 pandemic, electronic voting has become a necessity in modern society. The traditional voting system lacks security and privacy features and is prone to fraud and failure. Voters may sometimes be counted incorrectly, and votes may be lost during the ballot box moving and manual vote counting process, which is why the electronic voting system has been a subject of active research for decades in many countries. The idea of ​​the challenge is to create a prototype for an electronic voting system based on blockchain and metaverse technologies for the political election process in the Federal National Council of the United Arab Emirates, to increase the number of voters to ensure and facilitate the success of the parliamentary experience in the country. The proposed model is the first to include people of determination inside and outside the country to participate in the electoral process through artificial intelligence and blockchain technology. The model also uses a loyalty points system for the happiness of community members. In addition, the model uses metaverse technology to conduct awareness workshops and promote a culture of political participation for university students and employees. It also attracts school students in awareness campaigns to instill the spirit of belonging and train them on the necessity of participation and awareness of the culture of political participation. The blockchain is a secure system built on a decentralized and immutable distributed database; it allows data to be distributed and shared among all electors and voters while ensuring integrity and ease of dealing at the parties to the network. It also can reduce voter fraud while making votes traceable and verifiable and prevent unauthorized activity and counterfeit ones by verifying the identity and data of each voter in the system. </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2723496226"/>
              </p:ext>
            </p:extLst>
          </p:nvPr>
        </p:nvGraphicFramePr>
        <p:xfrm>
          <a:off x="790832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Njoud Omar Mohamed Hassan Alharmoodi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h00390904@hct.ac.ae</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Aisha Juma Abdalla Binhumoud Alkhateri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h00391516@hct.ac.ae</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455474797"/>
                  </a:ext>
                </a:extLst>
              </a:tr>
              <a:tr h="646121">
                <a:tc>
                  <a:txBody>
                    <a:bodyPr/>
                    <a:lstStyle/>
                    <a:p>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Nedaa Baker Jamil Al Barghuthi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neda.shj@gmail.com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824377554"/>
                  </a:ext>
                </a:extLst>
              </a:tr>
            </a:tbl>
          </a:graphicData>
        </a:graphic>
      </p:graphicFrame>
      <p:grpSp>
        <p:nvGrpSpPr>
          <p:cNvPr id="23" name="Group 22">
            <a:extLst>
              <a:ext uri="{FF2B5EF4-FFF2-40B4-BE49-F238E27FC236}">
                <a16:creationId xmlns:a16="http://schemas.microsoft.com/office/drawing/2014/main" id="{9FE6B20F-C7A7-437B-8617-9DEC7E5A5250}"/>
              </a:ext>
            </a:extLst>
          </p:cNvPr>
          <p:cNvGrpSpPr/>
          <p:nvPr/>
        </p:nvGrpSpPr>
        <p:grpSpPr>
          <a:xfrm>
            <a:off x="1827289" y="4841965"/>
            <a:ext cx="1822441" cy="412298"/>
            <a:chOff x="4643634" y="4956561"/>
            <a:chExt cx="2008261" cy="454337"/>
          </a:xfrm>
        </p:grpSpPr>
        <p:sp>
          <p:nvSpPr>
            <p:cNvPr id="24" name="Rectangle 23">
              <a:hlinkClick r:id="rId5"/>
              <a:extLst>
                <a:ext uri="{FF2B5EF4-FFF2-40B4-BE49-F238E27FC236}">
                  <a16:creationId xmlns:a16="http://schemas.microsoft.com/office/drawing/2014/main" id="{A9755BBE-1571-4DEB-9CF0-C7AFBF383D1F}"/>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Graphic 24" descr="Play">
              <a:extLst>
                <a:ext uri="{FF2B5EF4-FFF2-40B4-BE49-F238E27FC236}">
                  <a16:creationId xmlns:a16="http://schemas.microsoft.com/office/drawing/2014/main" id="{BD7BB4ED-90D1-4324-98E8-5E917E0782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26" name="TextBox 25">
              <a:extLst>
                <a:ext uri="{FF2B5EF4-FFF2-40B4-BE49-F238E27FC236}">
                  <a16:creationId xmlns:a16="http://schemas.microsoft.com/office/drawing/2014/main" id="{869FBCFC-4E93-475C-A6F9-9FF3D0EBB3C9}"/>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7" name="Group 26">
            <a:extLst>
              <a:ext uri="{FF2B5EF4-FFF2-40B4-BE49-F238E27FC236}">
                <a16:creationId xmlns:a16="http://schemas.microsoft.com/office/drawing/2014/main" id="{E2DE20EF-2DDF-4AB6-90C7-214224A72FFD}"/>
              </a:ext>
            </a:extLst>
          </p:cNvPr>
          <p:cNvGrpSpPr/>
          <p:nvPr/>
        </p:nvGrpSpPr>
        <p:grpSpPr>
          <a:xfrm>
            <a:off x="3863464" y="4841965"/>
            <a:ext cx="1822441" cy="412298"/>
            <a:chOff x="6828090" y="4956561"/>
            <a:chExt cx="2008261" cy="454337"/>
          </a:xfrm>
        </p:grpSpPr>
        <p:sp>
          <p:nvSpPr>
            <p:cNvPr id="28" name="Rectangle 27">
              <a:hlinkClick r:id="rId8"/>
              <a:extLst>
                <a:ext uri="{FF2B5EF4-FFF2-40B4-BE49-F238E27FC236}">
                  <a16:creationId xmlns:a16="http://schemas.microsoft.com/office/drawing/2014/main" id="{3953E59C-186D-45EC-8341-E105580AA79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358A2D0-48A9-41EE-A9E8-4A10EAF8442E}"/>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0" name="Graphic 29" descr="Projector screen">
              <a:extLst>
                <a:ext uri="{FF2B5EF4-FFF2-40B4-BE49-F238E27FC236}">
                  <a16:creationId xmlns:a16="http://schemas.microsoft.com/office/drawing/2014/main" id="{85882661-5DD2-4EB5-9C9C-8209531B2E8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31929" y="5005209"/>
              <a:ext cx="365760" cy="365760"/>
            </a:xfrm>
            <a:prstGeom prst="rect">
              <a:avLst/>
            </a:prstGeom>
          </p:spPr>
        </p:pic>
      </p:grpSp>
      <p:cxnSp>
        <p:nvCxnSpPr>
          <p:cNvPr id="18" name="Straight Connector 17">
            <a:extLst>
              <a:ext uri="{FF2B5EF4-FFF2-40B4-BE49-F238E27FC236}">
                <a16:creationId xmlns:a16="http://schemas.microsoft.com/office/drawing/2014/main" id="{97A3D98A-8EB7-422D-8789-3BB53C6B4E18}"/>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609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Fraggle: Bringing Sharing to Life</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Happy &amp; Cohesive Society</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a:cxnSpLocks/>
          </p:cNvCxnSpPr>
          <p:nvPr/>
        </p:nvCxnSpPr>
        <p:spPr>
          <a:xfrm>
            <a:off x="263611" y="1993557"/>
            <a:ext cx="572986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832389" cy="2723823"/>
          </a:xfrm>
          <a:prstGeom prst="rect">
            <a:avLst/>
          </a:prstGeom>
          <a:noFill/>
        </p:spPr>
        <p:txBody>
          <a:bodyPr wrap="square" rtlCol="0">
            <a:spAutoFit/>
          </a:bodyPr>
          <a:lstStyle/>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Fraggle is a unique sharing platform aiming to enhance the value of privately owned recreational facilities and present them to everyone. Hosts can list and share any private spaces ranging from Home Theatres to Swimming Pools. We believe in bringing sharing to life and eliminating the wasted value of underutilized spaces. </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Owners can simply list the amenities they own for a suitable hourly price and start earning. On average, the facility remains unused 95% of the time, easily list it on Fraggle and stop worrying about maintenance and start earning some extra cash on the side. Users can find a perfect facility nearby for much affordable price on an hourly basis. Whether it’s Jacuzzi and Sauna</a:t>
            </a:r>
            <a:r>
              <a:rPr lang="ar-SA" sz="900" dirty="0">
                <a:solidFill>
                  <a:schemeClr val="tx1">
                    <a:lumMod val="65000"/>
                    <a:lumOff val="35000"/>
                  </a:schemeClr>
                </a:solidFill>
                <a:latin typeface="DIN Next LT Arabic" panose="020B0503020203050203" pitchFamily="34" charset="-78"/>
                <a:cs typeface="DIN Next LT Arabic" panose="020B0503020203050203" pitchFamily="34" charset="-78"/>
              </a:rPr>
              <a:t>و </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to Home Theater and Meeting Rooms, we got you all covered. No need to worry anymore about the expensive monthly memberships, travelling long distances only to find crowded amenities, and super-high maintenance and operating expenses.</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Sharing Economy is thriving and is expected to reach US$335 Billion by 2025. Millennials are SE Enthusiasts, and with a growing number of Millennials in UAE, we can capture a Serviceable Obtainable Market of AED 2.1 Billion. We earn by simply taking a 15% commission from each booking. There is no other company providing a similar platform for listing and booking private spaces on an hourly basis globally. </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It is just the beginning; the future holds a lot more. Our long-term vision is to become a peer-to-peer sharing hub with a contribution of 10 SDGs. Together, we can end the wasted value of underutilized spaces and create a massive impact by harnessing the power of sharing.</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2134860" y="5076816"/>
            <a:ext cx="1822441" cy="412298"/>
            <a:chOff x="4643634" y="4956561"/>
            <a:chExt cx="2008261" cy="454337"/>
          </a:xfrm>
        </p:grpSpPr>
        <p:sp>
          <p:nvSpPr>
            <p:cNvPr id="15" name="Rectangle 14">
              <a:hlinkClick r:id="rId2"/>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4171035" y="5076816"/>
            <a:ext cx="1822441" cy="412298"/>
            <a:chOff x="6828090" y="4956561"/>
            <a:chExt cx="2008261" cy="454337"/>
          </a:xfrm>
        </p:grpSpPr>
        <p:sp>
          <p:nvSpPr>
            <p:cNvPr id="19" name="Rectangle 18">
              <a:hlinkClick r:id="rId5"/>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996204058"/>
              </p:ext>
            </p:extLst>
          </p:nvPr>
        </p:nvGraphicFramePr>
        <p:xfrm>
          <a:off x="7908324"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Raghav Bansal Krishan Bansal</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raghavb.global@gmail.com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1986850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a:solidFill>
                  <a:srgbClr val="A18661"/>
                </a:solidFill>
                <a:latin typeface="DIN Next LT Arabic" panose="020B0503020203050203" pitchFamily="34" charset="-78"/>
                <a:cs typeface="DIN Next LT Arabic" panose="020B0503020203050203" pitchFamily="34" charset="-78"/>
              </a:rPr>
              <a:t>Mental </a:t>
            </a:r>
            <a:r>
              <a:rPr lang="en-US" b="1" dirty="0">
                <a:solidFill>
                  <a:srgbClr val="A18661"/>
                </a:solidFill>
                <a:latin typeface="DIN Next LT Arabic" panose="020B0503020203050203" pitchFamily="34" charset="-78"/>
                <a:cs typeface="DIN Next LT Arabic" panose="020B0503020203050203" pitchFamily="34" charset="-78"/>
              </a:rPr>
              <a:t>Thinking</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Happy &amp; Cohesive Society</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19" cy="1754326"/>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Transforming your mental thoughts into real actions without the need for any physical activity. A headband programmed to be able to read your mind without the need for any physical activity or effort. Moreover, it can solve a test or start a game in a blink of an eye. You won't need any physical activity to play a game; your thoughts will do the job. Society, in general, takes care of normal people, and they don't produce a lot of things that may help people with disabilities in their daily life. This application can be helpful for universities because people with disabilities will not need assistants to do their exams anymore. Accomplishing this project will open doors to many more similar applications.</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2169872518"/>
              </p:ext>
            </p:extLst>
          </p:nvPr>
        </p:nvGraphicFramePr>
        <p:xfrm>
          <a:off x="7908324"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Sham Awad Al khalaf</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salkhalaf@aus.edu</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0562DE9D-E4DF-4F8B-9A5C-EC164D0C1192}"/>
              </a:ext>
            </a:extLst>
          </p:cNvPr>
          <p:cNvGrpSpPr/>
          <p:nvPr/>
        </p:nvGrpSpPr>
        <p:grpSpPr>
          <a:xfrm>
            <a:off x="1843914" y="4841965"/>
            <a:ext cx="1822441" cy="412298"/>
            <a:chOff x="4643634" y="4956561"/>
            <a:chExt cx="2008261" cy="454337"/>
          </a:xfrm>
        </p:grpSpPr>
        <p:sp>
          <p:nvSpPr>
            <p:cNvPr id="25" name="Rectangle 24">
              <a:hlinkClick r:id="rId3"/>
              <a:extLst>
                <a:ext uri="{FF2B5EF4-FFF2-40B4-BE49-F238E27FC236}">
                  <a16:creationId xmlns:a16="http://schemas.microsoft.com/office/drawing/2014/main" id="{BBAB3ACC-2251-48AA-AE87-963B3B2800B3}"/>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descr="Play">
              <a:extLst>
                <a:ext uri="{FF2B5EF4-FFF2-40B4-BE49-F238E27FC236}">
                  <a16:creationId xmlns:a16="http://schemas.microsoft.com/office/drawing/2014/main" id="{F103A5DA-E2F7-4AFC-B545-B97B0EA29B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27" name="TextBox 26">
              <a:extLst>
                <a:ext uri="{FF2B5EF4-FFF2-40B4-BE49-F238E27FC236}">
                  <a16:creationId xmlns:a16="http://schemas.microsoft.com/office/drawing/2014/main" id="{100AC11E-25D3-4FCF-A642-FE24E648E25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8" name="Group 27">
            <a:extLst>
              <a:ext uri="{FF2B5EF4-FFF2-40B4-BE49-F238E27FC236}">
                <a16:creationId xmlns:a16="http://schemas.microsoft.com/office/drawing/2014/main" id="{4AF39D1C-EE43-4699-8C8C-66A7B12E8BA7}"/>
              </a:ext>
            </a:extLst>
          </p:cNvPr>
          <p:cNvGrpSpPr/>
          <p:nvPr/>
        </p:nvGrpSpPr>
        <p:grpSpPr>
          <a:xfrm>
            <a:off x="3880089" y="4841965"/>
            <a:ext cx="1822441" cy="412298"/>
            <a:chOff x="6828090" y="4956561"/>
            <a:chExt cx="2008261" cy="454337"/>
          </a:xfrm>
        </p:grpSpPr>
        <p:sp>
          <p:nvSpPr>
            <p:cNvPr id="29" name="Rectangle 28">
              <a:hlinkClick r:id="rId6"/>
              <a:extLst>
                <a:ext uri="{FF2B5EF4-FFF2-40B4-BE49-F238E27FC236}">
                  <a16:creationId xmlns:a16="http://schemas.microsoft.com/office/drawing/2014/main" id="{89EEBCB6-7B1A-4B02-A622-7FC309DD250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CB8DD75-0C20-4E8B-8198-87F0316D9CB3}"/>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1" name="Graphic 30" descr="Projector screen">
              <a:extLst>
                <a:ext uri="{FF2B5EF4-FFF2-40B4-BE49-F238E27FC236}">
                  <a16:creationId xmlns:a16="http://schemas.microsoft.com/office/drawing/2014/main" id="{B2C189C7-D787-4102-B2E6-1C265B7B4F5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cxnSp>
        <p:nvCxnSpPr>
          <p:cNvPr id="32" name="Straight Connector 31">
            <a:extLst>
              <a:ext uri="{FF2B5EF4-FFF2-40B4-BE49-F238E27FC236}">
                <a16:creationId xmlns:a16="http://schemas.microsoft.com/office/drawing/2014/main" id="{433AEC67-A029-49AC-AEF9-B9E964178A44}"/>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0422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38474"/>
            <a:ext cx="12323806" cy="6934947"/>
          </a:xfrm>
          <a:prstGeom prst="rect">
            <a:avLst/>
          </a:prstGeom>
        </p:spPr>
      </p:pic>
      <p:sp>
        <p:nvSpPr>
          <p:cNvPr id="4" name="TextBox 3">
            <a:extLst>
              <a:ext uri="{FF2B5EF4-FFF2-40B4-BE49-F238E27FC236}">
                <a16:creationId xmlns:a16="http://schemas.microsoft.com/office/drawing/2014/main" id="{22E61FB8-A7CF-440D-801C-1C67638E9080}"/>
              </a:ext>
            </a:extLst>
          </p:cNvPr>
          <p:cNvSpPr txBox="1"/>
          <p:nvPr/>
        </p:nvSpPr>
        <p:spPr>
          <a:xfrm>
            <a:off x="601362" y="3078818"/>
            <a:ext cx="4217773" cy="523220"/>
          </a:xfrm>
          <a:prstGeom prst="rect">
            <a:avLst/>
          </a:prstGeom>
          <a:noFill/>
        </p:spPr>
        <p:txBody>
          <a:bodyPr wrap="square" rtlCol="0">
            <a:spAutoFit/>
          </a:bodyPr>
          <a:lstStyle/>
          <a:p>
            <a:r>
              <a:rPr lang="en-US" sz="2800" b="1" dirty="0">
                <a:solidFill>
                  <a:schemeClr val="bg1"/>
                </a:solidFill>
                <a:latin typeface="DIN Next LT Arabic" panose="020B0503020203050203" pitchFamily="34" charset="-78"/>
                <a:cs typeface="DIN Next LT Arabic" panose="020B0503020203050203" pitchFamily="34" charset="-78"/>
              </a:rPr>
              <a:t>Startup Track</a:t>
            </a:r>
          </a:p>
        </p:txBody>
      </p:sp>
    </p:spTree>
    <p:extLst>
      <p:ext uri="{BB962C8B-B14F-4D97-AF65-F5344CB8AC3E}">
        <p14:creationId xmlns:p14="http://schemas.microsoft.com/office/powerpoint/2010/main" val="878595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Talysis</a:t>
            </a:r>
            <a:r>
              <a:rPr lang="en-US" b="1" dirty="0">
                <a:solidFill>
                  <a:srgbClr val="A18661"/>
                </a:solidFill>
                <a:latin typeface="DIN Next LT Arabic" panose="020B0503020203050203" pitchFamily="34" charset="-78"/>
                <a:cs typeface="DIN Next LT Arabic" panose="020B0503020203050203" pitchFamily="34" charset="-78"/>
              </a:rPr>
              <a:t> Education</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2585323"/>
          </a:xfrm>
          <a:prstGeom prst="rect">
            <a:avLst/>
          </a:prstGeom>
          <a:noFill/>
        </p:spPr>
        <p:txBody>
          <a:bodyPr wrap="square" rtlCol="0">
            <a:spAutoFit/>
          </a:bodyPr>
          <a:lstStyle/>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As we forcefully transitioned education to remote settings due to the COVID-19 pandemic, research in the field has estimated that half a year's worth of education was wasted when adjusted for the depreciating quality of education. This depreciation was primarily due to the over-reliance on educators to make subjective predictions of student understanding in the classroom and the lack of a granular feedback mechanism apart from examination grades. Additionally, there was a general lack of a data-driven lesson planning approach, and the concept of resilience in education was an afterthought.</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As we were exposed to these challenges during the remote-learning experience, opportunities to develop a solution have emerged. An opportunity exists to build a platform that provides educators with granular quantitative data and a quicker feedback mechanism through an intelligence dashboard. The answer needs to be resilient to changes and deployable in all learning environments.</a:t>
            </a:r>
          </a:p>
          <a:p>
            <a:pPr algn="just"/>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Talysis</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leverages this opportunity to build a tool that can be launched from any device to capture student emotions during classes and provide live feedback to educators using a scientifically proven model called the EADMS* to compute the levels of understanding. </a:t>
            </a:r>
          </a:p>
          <a:p>
            <a:pPr algn="just"/>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Talysis</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goes beyond the analysis of examination scores and captures new data sources that can be combined with legacy data sources to provide actionable intelligence to educators to model lesson plans, develop customized content, and eventually rework curriculum frameworks. In the grand scheme of things, </a:t>
            </a:r>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Talysis</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fills a core puzzle piece in the immense challenge of education.</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535513406"/>
              </p:ext>
            </p:extLst>
          </p:nvPr>
        </p:nvGraphicFramePr>
        <p:xfrm>
          <a:off x="7908324"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Abubakr Muhammad Sajith</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abubakrsajith@hotmail.com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0562DE9D-E4DF-4F8B-9A5C-EC164D0C1192}"/>
              </a:ext>
            </a:extLst>
          </p:cNvPr>
          <p:cNvGrpSpPr/>
          <p:nvPr/>
        </p:nvGrpSpPr>
        <p:grpSpPr>
          <a:xfrm>
            <a:off x="1843915" y="4991594"/>
            <a:ext cx="1822441" cy="412298"/>
            <a:chOff x="4643634" y="4956561"/>
            <a:chExt cx="2008261" cy="454337"/>
          </a:xfrm>
        </p:grpSpPr>
        <p:sp>
          <p:nvSpPr>
            <p:cNvPr id="25" name="Rectangle 24">
              <a:hlinkClick r:id="rId3"/>
              <a:extLst>
                <a:ext uri="{FF2B5EF4-FFF2-40B4-BE49-F238E27FC236}">
                  <a16:creationId xmlns:a16="http://schemas.microsoft.com/office/drawing/2014/main" id="{BBAB3ACC-2251-48AA-AE87-963B3B2800B3}"/>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descr="Play">
              <a:extLst>
                <a:ext uri="{FF2B5EF4-FFF2-40B4-BE49-F238E27FC236}">
                  <a16:creationId xmlns:a16="http://schemas.microsoft.com/office/drawing/2014/main" id="{F103A5DA-E2F7-4AFC-B545-B97B0EA29B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27" name="TextBox 26">
              <a:extLst>
                <a:ext uri="{FF2B5EF4-FFF2-40B4-BE49-F238E27FC236}">
                  <a16:creationId xmlns:a16="http://schemas.microsoft.com/office/drawing/2014/main" id="{100AC11E-25D3-4FCF-A642-FE24E648E25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8" name="Group 27">
            <a:extLst>
              <a:ext uri="{FF2B5EF4-FFF2-40B4-BE49-F238E27FC236}">
                <a16:creationId xmlns:a16="http://schemas.microsoft.com/office/drawing/2014/main" id="{4AF39D1C-EE43-4699-8C8C-66A7B12E8BA7}"/>
              </a:ext>
            </a:extLst>
          </p:cNvPr>
          <p:cNvGrpSpPr/>
          <p:nvPr/>
        </p:nvGrpSpPr>
        <p:grpSpPr>
          <a:xfrm>
            <a:off x="3880090" y="4991594"/>
            <a:ext cx="1822441" cy="412298"/>
            <a:chOff x="6828090" y="4956561"/>
            <a:chExt cx="2008261" cy="454337"/>
          </a:xfrm>
        </p:grpSpPr>
        <p:sp>
          <p:nvSpPr>
            <p:cNvPr id="29" name="Rectangle 28">
              <a:hlinkClick r:id="rId6"/>
              <a:extLst>
                <a:ext uri="{FF2B5EF4-FFF2-40B4-BE49-F238E27FC236}">
                  <a16:creationId xmlns:a16="http://schemas.microsoft.com/office/drawing/2014/main" id="{89EEBCB6-7B1A-4B02-A622-7FC309DD250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CB8DD75-0C20-4E8B-8198-87F0316D9CB3}"/>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1" name="Graphic 30" descr="Projector screen">
              <a:extLst>
                <a:ext uri="{FF2B5EF4-FFF2-40B4-BE49-F238E27FC236}">
                  <a16:creationId xmlns:a16="http://schemas.microsoft.com/office/drawing/2014/main" id="{B2C189C7-D787-4102-B2E6-1C265B7B4F5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550751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Gather Together</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2677656"/>
          </a:xfrm>
          <a:prstGeom prst="rect">
            <a:avLst/>
          </a:prstGeom>
          <a:noFill/>
        </p:spPr>
        <p:txBody>
          <a:bodyPr wrap="square" rtlCol="0">
            <a:spAutoFit/>
          </a:bodyPr>
          <a:lstStyle/>
          <a:p>
            <a:pPr algn="just"/>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Autism ranks fourth worldwide and third in the UAE.</a:t>
            </a:r>
          </a:p>
          <a:p>
            <a:pPr algn="just"/>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Autistic people face difficulty with social interaction, especially in public places and in bright lights. Based on studies, we concluded that autistic people prefer specific colors, figures, and shapes that make them more comfortable. Thus, we invented 3D </a:t>
            </a:r>
            <a:r>
              <a:rPr lang="en-US" sz="1050" dirty="0" err="1">
                <a:solidFill>
                  <a:schemeClr val="tx1">
                    <a:lumMod val="65000"/>
                    <a:lumOff val="35000"/>
                  </a:schemeClr>
                </a:solidFill>
                <a:latin typeface="DIN Next LT Arabic" panose="020B0503020203050203" pitchFamily="34" charset="-78"/>
                <a:cs typeface="DIN Next LT Arabic" panose="020B0503020203050203" pitchFamily="34" charset="-78"/>
              </a:rPr>
              <a:t>autalizer</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 glasses connected to the </a:t>
            </a:r>
            <a:r>
              <a:rPr lang="en-US" sz="1050" dirty="0" err="1">
                <a:solidFill>
                  <a:schemeClr val="tx1">
                    <a:lumMod val="65000"/>
                    <a:lumOff val="35000"/>
                  </a:schemeClr>
                </a:solidFill>
                <a:latin typeface="DIN Next LT Arabic" panose="020B0503020203050203" pitchFamily="34" charset="-78"/>
                <a:cs typeface="DIN Next LT Arabic" panose="020B0503020203050203" pitchFamily="34" charset="-78"/>
              </a:rPr>
              <a:t>autalizer</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 app that transforms images into more comfortable ones.</a:t>
            </a:r>
          </a:p>
          <a:p>
            <a:pPr algn="just"/>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An example of how the glasses work: in busy places, the glasses receive the scene, process it via artificial intelligence, and transforms it into a better one with more suitable colors and lighting for autistic people.</a:t>
            </a:r>
          </a:p>
          <a:p>
            <a:pPr algn="just"/>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171450" indent="-171450" algn="just">
              <a:buFont typeface="Arial" panose="020B0604020202020204" pitchFamily="34" charset="0"/>
              <a:buChar char="•"/>
            </a:pP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Features of the glasses connected to the </a:t>
            </a:r>
            <a:r>
              <a:rPr lang="en-US" sz="1050" dirty="0" err="1">
                <a:solidFill>
                  <a:schemeClr val="tx1">
                    <a:lumMod val="65000"/>
                    <a:lumOff val="35000"/>
                  </a:schemeClr>
                </a:solidFill>
                <a:latin typeface="DIN Next LT Arabic" panose="020B0503020203050203" pitchFamily="34" charset="-78"/>
                <a:cs typeface="DIN Next LT Arabic" panose="020B0503020203050203" pitchFamily="34" charset="-78"/>
              </a:rPr>
              <a:t>autalizer</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 app via cellular data:</a:t>
            </a:r>
          </a:p>
          <a:p>
            <a:pPr marL="171450" indent="-171450" algn="just">
              <a:buFont typeface="Arial" panose="020B0604020202020204" pitchFamily="34" charset="0"/>
              <a:buChar char="•"/>
            </a:pP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The EEG technology, which is a sensor that uses brain waves to know the patient’s state, whether they are happy or sad.</a:t>
            </a:r>
          </a:p>
          <a:p>
            <a:pPr marL="171450" indent="-171450" algn="just">
              <a:buFont typeface="Arial" panose="020B0604020202020204" pitchFamily="34" charset="0"/>
              <a:buChar char="•"/>
            </a:pP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Recordings are made in the application through the camera in the glasses</a:t>
            </a:r>
          </a:p>
          <a:p>
            <a:pPr marL="171450" indent="-171450" algn="just">
              <a:buFont typeface="Arial" panose="020B0604020202020204" pitchFamily="34" charset="0"/>
              <a:buChar char="•"/>
            </a:pP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Location is detected through the phone data on the chip inserted in the glasses</a:t>
            </a:r>
          </a:p>
          <a:p>
            <a:pPr marL="171450" indent="-171450" algn="just">
              <a:buFont typeface="Arial" panose="020B0604020202020204" pitchFamily="34" charset="0"/>
              <a:buChar char="•"/>
            </a:pP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Target audience: parents, friends, health centers, and people with autism</a:t>
            </a:r>
          </a:p>
          <a:p>
            <a:pPr marL="171450" indent="-171450" algn="just">
              <a:buFont typeface="Arial" panose="020B0604020202020204" pitchFamily="34" charset="0"/>
              <a:buChar char="•"/>
            </a:pP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Glasses Benefits: Reduce Anxiety Disorders for Autistic People</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869808629"/>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Nour Ghassan Hussain Haj Ali Achram</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nooraga1999@gmail.com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Ahed Maysara I Alkharraz</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ahedm@outlook.com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13920420"/>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AF39D1C-EE43-4699-8C8C-66A7B12E8BA7}"/>
              </a:ext>
            </a:extLst>
          </p:cNvPr>
          <p:cNvGrpSpPr/>
          <p:nvPr/>
        </p:nvGrpSpPr>
        <p:grpSpPr>
          <a:xfrm>
            <a:off x="3880090" y="4991594"/>
            <a:ext cx="1822441" cy="412298"/>
            <a:chOff x="6828090" y="4956561"/>
            <a:chExt cx="2008261" cy="454337"/>
          </a:xfrm>
        </p:grpSpPr>
        <p:sp>
          <p:nvSpPr>
            <p:cNvPr id="29" name="Rectangle 28">
              <a:hlinkClick r:id="rId4"/>
              <a:extLst>
                <a:ext uri="{FF2B5EF4-FFF2-40B4-BE49-F238E27FC236}">
                  <a16:creationId xmlns:a16="http://schemas.microsoft.com/office/drawing/2014/main" id="{89EEBCB6-7B1A-4B02-A622-7FC309DD250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CB8DD75-0C20-4E8B-8198-87F0316D9CB3}"/>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1" name="Graphic 30" descr="Projector screen">
              <a:extLst>
                <a:ext uri="{FF2B5EF4-FFF2-40B4-BE49-F238E27FC236}">
                  <a16:creationId xmlns:a16="http://schemas.microsoft.com/office/drawing/2014/main" id="{B2C189C7-D787-4102-B2E6-1C265B7B4F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1123720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Team T</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Communication in the Digital Era</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2308324"/>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Virtual Emergency Dispatcher</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An AI virtual emergency dispatcher that responds to emergency calls and classifies their severity and priority from highest to lowest based on their seriousness, severity, and tolerance duration, then automatically sends an ambulance to the case location. It will be extremely helpful in saving people's lives when the number of emergency cases exceeds the capacity of the emergency call center and paramedics, as it sends help for severe cases first, then the less. It will have an influential role in increasing rescue opportunities and reducing the number of deaths during crises and disasters. This project keeps pace with the technological development around the world and significantly contributes to achieving the UAE Centennial 2071.</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5436273"/>
              </p:ext>
            </p:extLst>
          </p:nvPr>
        </p:nvGraphicFramePr>
        <p:xfrm>
          <a:off x="7908324"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Sara Saeed Sulaiman Khalfan Alnaqbi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salnaqbi109@gmail.com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Sara Khaled Awad Abdulla Alshamsi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sarakhaledalshamisi@gmail.com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13920420"/>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Shouq Saqer Ahmed Mohammed Albreiki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shouq.albraiki@icloud.com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624203308"/>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Khazina Mohammed Sultan Hamdan Alderei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k5zoon@hotmail.com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99152937"/>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Lujayn R M Shehada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6"/>
                        </a:rPr>
                        <a:t>lujaynraed@gmail.com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686669428"/>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0562DE9D-E4DF-4F8B-9A5C-EC164D0C1192}"/>
              </a:ext>
            </a:extLst>
          </p:cNvPr>
          <p:cNvGrpSpPr/>
          <p:nvPr/>
        </p:nvGrpSpPr>
        <p:grpSpPr>
          <a:xfrm>
            <a:off x="1843915" y="4991594"/>
            <a:ext cx="1822441" cy="412298"/>
            <a:chOff x="4643634" y="4956561"/>
            <a:chExt cx="2008261" cy="454337"/>
          </a:xfrm>
        </p:grpSpPr>
        <p:sp>
          <p:nvSpPr>
            <p:cNvPr id="25" name="Rectangle 24">
              <a:hlinkClick r:id="rId7"/>
              <a:extLst>
                <a:ext uri="{FF2B5EF4-FFF2-40B4-BE49-F238E27FC236}">
                  <a16:creationId xmlns:a16="http://schemas.microsoft.com/office/drawing/2014/main" id="{BBAB3ACC-2251-48AA-AE87-963B3B2800B3}"/>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descr="Play">
              <a:extLst>
                <a:ext uri="{FF2B5EF4-FFF2-40B4-BE49-F238E27FC236}">
                  <a16:creationId xmlns:a16="http://schemas.microsoft.com/office/drawing/2014/main" id="{F103A5DA-E2F7-4AFC-B545-B97B0EA29BE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60783" y="5025435"/>
              <a:ext cx="322114" cy="322114"/>
            </a:xfrm>
            <a:prstGeom prst="rect">
              <a:avLst/>
            </a:prstGeom>
          </p:spPr>
        </p:pic>
        <p:sp>
          <p:nvSpPr>
            <p:cNvPr id="27" name="TextBox 26">
              <a:extLst>
                <a:ext uri="{FF2B5EF4-FFF2-40B4-BE49-F238E27FC236}">
                  <a16:creationId xmlns:a16="http://schemas.microsoft.com/office/drawing/2014/main" id="{100AC11E-25D3-4FCF-A642-FE24E648E25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8" name="Group 27">
            <a:extLst>
              <a:ext uri="{FF2B5EF4-FFF2-40B4-BE49-F238E27FC236}">
                <a16:creationId xmlns:a16="http://schemas.microsoft.com/office/drawing/2014/main" id="{4AF39D1C-EE43-4699-8C8C-66A7B12E8BA7}"/>
              </a:ext>
            </a:extLst>
          </p:cNvPr>
          <p:cNvGrpSpPr/>
          <p:nvPr/>
        </p:nvGrpSpPr>
        <p:grpSpPr>
          <a:xfrm>
            <a:off x="3880090" y="4991594"/>
            <a:ext cx="1822441" cy="412298"/>
            <a:chOff x="6828090" y="4956561"/>
            <a:chExt cx="2008261" cy="454337"/>
          </a:xfrm>
        </p:grpSpPr>
        <p:sp>
          <p:nvSpPr>
            <p:cNvPr id="29" name="Rectangle 28">
              <a:hlinkClick r:id="rId10"/>
              <a:extLst>
                <a:ext uri="{FF2B5EF4-FFF2-40B4-BE49-F238E27FC236}">
                  <a16:creationId xmlns:a16="http://schemas.microsoft.com/office/drawing/2014/main" id="{89EEBCB6-7B1A-4B02-A622-7FC309DD250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CB8DD75-0C20-4E8B-8198-87F0316D9CB3}"/>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1" name="Graphic 30" descr="Projector screen">
              <a:extLst>
                <a:ext uri="{FF2B5EF4-FFF2-40B4-BE49-F238E27FC236}">
                  <a16:creationId xmlns:a16="http://schemas.microsoft.com/office/drawing/2014/main" id="{B2C189C7-D787-4102-B2E6-1C265B7B4F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4289144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Upskillr</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1938992"/>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Upskillr</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is a recommendation API service attached to the Google Chrome extension and chatbot service. Assuming a person is on a job hiring website (LinkedIn, monster.com, naukri.com, googlejobs.com) looking for their dream job but finds out that this particular job requires a skill set they don't have based on their profile. The person can then use the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Upskillr</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service to extract all the skills (soft/hard) required for that job on the website and compare them with their profile. The service will be a one-stop solution for students, teenagers, and adults worldwide to prepare for their dream job and achieve that goal with a proper, detailed roadmap and without the hassle of surfing the internet or seeking advice. </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2732229040"/>
              </p:ext>
            </p:extLst>
          </p:nvPr>
        </p:nvGraphicFramePr>
        <p:xfrm>
          <a:off x="790832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Aditya Mohit Saxena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f20190089@dubai.bits-pilani.ac.in</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Shamsheer Pal Singh</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f20190055@dubai.bits-pilani.ac.in</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13920420"/>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Dhruv Prashant Jain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f20190260@dubai.bits-pilani.ac.in</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624203308"/>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0562DE9D-E4DF-4F8B-9A5C-EC164D0C1192}"/>
              </a:ext>
            </a:extLst>
          </p:cNvPr>
          <p:cNvGrpSpPr/>
          <p:nvPr/>
        </p:nvGrpSpPr>
        <p:grpSpPr>
          <a:xfrm>
            <a:off x="1843915" y="4991594"/>
            <a:ext cx="1822441" cy="412298"/>
            <a:chOff x="4643634" y="4956561"/>
            <a:chExt cx="2008261" cy="454337"/>
          </a:xfrm>
        </p:grpSpPr>
        <p:sp>
          <p:nvSpPr>
            <p:cNvPr id="25" name="Rectangle 24">
              <a:hlinkClick r:id="rId5"/>
              <a:extLst>
                <a:ext uri="{FF2B5EF4-FFF2-40B4-BE49-F238E27FC236}">
                  <a16:creationId xmlns:a16="http://schemas.microsoft.com/office/drawing/2014/main" id="{BBAB3ACC-2251-48AA-AE87-963B3B2800B3}"/>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descr="Play">
              <a:extLst>
                <a:ext uri="{FF2B5EF4-FFF2-40B4-BE49-F238E27FC236}">
                  <a16:creationId xmlns:a16="http://schemas.microsoft.com/office/drawing/2014/main" id="{F103A5DA-E2F7-4AFC-B545-B97B0EA29B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27" name="TextBox 26">
              <a:extLst>
                <a:ext uri="{FF2B5EF4-FFF2-40B4-BE49-F238E27FC236}">
                  <a16:creationId xmlns:a16="http://schemas.microsoft.com/office/drawing/2014/main" id="{100AC11E-25D3-4FCF-A642-FE24E648E25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8" name="Group 27">
            <a:extLst>
              <a:ext uri="{FF2B5EF4-FFF2-40B4-BE49-F238E27FC236}">
                <a16:creationId xmlns:a16="http://schemas.microsoft.com/office/drawing/2014/main" id="{4AF39D1C-EE43-4699-8C8C-66A7B12E8BA7}"/>
              </a:ext>
            </a:extLst>
          </p:cNvPr>
          <p:cNvGrpSpPr/>
          <p:nvPr/>
        </p:nvGrpSpPr>
        <p:grpSpPr>
          <a:xfrm>
            <a:off x="3880090" y="4991594"/>
            <a:ext cx="1822441" cy="412298"/>
            <a:chOff x="6828090" y="4956561"/>
            <a:chExt cx="2008261" cy="454337"/>
          </a:xfrm>
        </p:grpSpPr>
        <p:sp>
          <p:nvSpPr>
            <p:cNvPr id="29" name="Rectangle 28">
              <a:hlinkClick r:id="rId8"/>
              <a:extLst>
                <a:ext uri="{FF2B5EF4-FFF2-40B4-BE49-F238E27FC236}">
                  <a16:creationId xmlns:a16="http://schemas.microsoft.com/office/drawing/2014/main" id="{89EEBCB6-7B1A-4B02-A622-7FC309DD250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CB8DD75-0C20-4E8B-8198-87F0316D9CB3}"/>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1" name="Graphic 30" descr="Projector screen">
              <a:extLst>
                <a:ext uri="{FF2B5EF4-FFF2-40B4-BE49-F238E27FC236}">
                  <a16:creationId xmlns:a16="http://schemas.microsoft.com/office/drawing/2014/main" id="{B2C189C7-D787-4102-B2E6-1C265B7B4F5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526886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38474"/>
            <a:ext cx="12323806" cy="6934947"/>
          </a:xfrm>
          <a:prstGeom prst="rect">
            <a:avLst/>
          </a:prstGeom>
        </p:spPr>
      </p:pic>
      <p:sp>
        <p:nvSpPr>
          <p:cNvPr id="4" name="TextBox 3">
            <a:extLst>
              <a:ext uri="{FF2B5EF4-FFF2-40B4-BE49-F238E27FC236}">
                <a16:creationId xmlns:a16="http://schemas.microsoft.com/office/drawing/2014/main" id="{22E61FB8-A7CF-440D-801C-1C67638E9080}"/>
              </a:ext>
            </a:extLst>
          </p:cNvPr>
          <p:cNvSpPr txBox="1"/>
          <p:nvPr/>
        </p:nvSpPr>
        <p:spPr>
          <a:xfrm>
            <a:off x="601362" y="3078818"/>
            <a:ext cx="4217773" cy="523220"/>
          </a:xfrm>
          <a:prstGeom prst="rect">
            <a:avLst/>
          </a:prstGeom>
          <a:noFill/>
        </p:spPr>
        <p:txBody>
          <a:bodyPr wrap="square" rtlCol="0">
            <a:spAutoFit/>
          </a:bodyPr>
          <a:lstStyle/>
          <a:p>
            <a:r>
              <a:rPr lang="en-US" sz="2800" b="1" dirty="0">
                <a:solidFill>
                  <a:schemeClr val="bg1"/>
                </a:solidFill>
                <a:latin typeface="DIN Next LT Arabic" panose="020B0503020203050203" pitchFamily="34" charset="-78"/>
                <a:cs typeface="DIN Next LT Arabic" panose="020B0503020203050203" pitchFamily="34" charset="-78"/>
              </a:rPr>
              <a:t>School Track</a:t>
            </a:r>
          </a:p>
        </p:txBody>
      </p:sp>
    </p:spTree>
    <p:extLst>
      <p:ext uri="{BB962C8B-B14F-4D97-AF65-F5344CB8AC3E}">
        <p14:creationId xmlns:p14="http://schemas.microsoft.com/office/powerpoint/2010/main" val="2583238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33" y="181233"/>
            <a:ext cx="860385" cy="939113"/>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Meta Edu</a:t>
            </a: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830997"/>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During the Covid-19 pandemic, distance learning continued, and both teachers and students were behind computer screens lacking communication or interaction. Therefore, the employment of technology can create a virtual reality that is more interactive and communicative to achieve a high-quality education</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1836917793"/>
              </p:ext>
            </p:extLst>
          </p:nvPr>
        </p:nvGraphicFramePr>
        <p:xfrm>
          <a:off x="7908324"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Manal Mohamed Abdelnabi Abdelmaqsod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wafaahmed789@gmail.com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Mohamed Abdelhamid Ezzeldin Ahmed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rashed.alghfelii@gmail.com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Dana Ebrahim</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hoorsaeed1995@gmail.com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Amal Hussein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2"/>
                        </a:rPr>
                        <a:t>teamone54321@gmail.com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1090867434"/>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Reem Abdelhamid Ezzeldin Ahmed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3"/>
                        </a:rPr>
                        <a:t>reem.abdelhamid1998@gmail.com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3409005663"/>
                  </a:ext>
                </a:extLst>
              </a:tr>
            </a:tbl>
          </a:graphicData>
        </a:graphic>
      </p:graphicFrame>
      <p:cxnSp>
        <p:nvCxnSpPr>
          <p:cNvPr id="23" name="Straight Connector 22">
            <a:extLst>
              <a:ext uri="{FF2B5EF4-FFF2-40B4-BE49-F238E27FC236}">
                <a16:creationId xmlns:a16="http://schemas.microsoft.com/office/drawing/2014/main" id="{34CD05FA-C198-4117-8D54-7D0D3F718EAE}"/>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868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1233" y="181233"/>
            <a:ext cx="860385"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Change Makers</a:t>
            </a: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Happy &amp; Cohesive Society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a:cxnSpLocks/>
          </p:cNvCxnSpPr>
          <p:nvPr/>
        </p:nvCxnSpPr>
        <p:spPr>
          <a:xfrm>
            <a:off x="263611" y="1993557"/>
            <a:ext cx="5413982"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05422" cy="2862322"/>
          </a:xfrm>
          <a:prstGeom prst="rect">
            <a:avLst/>
          </a:prstGeom>
          <a:noFill/>
        </p:spPr>
        <p:txBody>
          <a:bodyPr wrap="square" rtlCol="0">
            <a:spAutoFit/>
          </a:bodyPr>
          <a:lstStyle/>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Bareq</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is a robot and a platform programmed to discover the psychological state by interpreting body language, reading facial expressions and detecting the boundaries of faces. It is controlled by the authorized person in the organization. When the face is detected, it can be analyzed to obtain the main feature points, such as the eyes, mouth, and nose in order to accurately determine different facial features, such as gender, age, expression, and other information.</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Thus, the fingerprint can be replaced with face recognition, which saves time for the employee and the institution to go to the fingerprint device.</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It can work with various physical environments such as large-angle side faces, shutdowns, opacity, and expression changes. The program uses the mechanism of spatial attention and temporal attention.</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How does the project serve the target group?</a:t>
            </a:r>
          </a:p>
          <a:p>
            <a:pPr algn="just"/>
            <a:endPar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171450" indent="-171450" algn="just">
              <a:buFont typeface="Arial" panose="020B0604020202020204" pitchFamily="34" charset="0"/>
              <a:buChar char="•"/>
            </a:pP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Providing counseling and support in the field of mental and moral health for federal government employees</a:t>
            </a:r>
          </a:p>
          <a:p>
            <a:pPr marL="171450" indent="-171450" algn="just">
              <a:buFont typeface="Arial" panose="020B0604020202020204" pitchFamily="34" charset="0"/>
              <a:buChar char="•"/>
            </a:pP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Distinguish the employees' condition by revealing his facial expressions</a:t>
            </a:r>
          </a:p>
          <a:p>
            <a:pPr marL="171450" indent="-171450" algn="just">
              <a:buFont typeface="Arial" panose="020B0604020202020204" pitchFamily="34" charset="0"/>
              <a:buChar char="•"/>
            </a:pP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Exploring the employee's inner feeling through infrared</a:t>
            </a:r>
          </a:p>
          <a:p>
            <a:pPr marL="171450" indent="-171450" algn="just">
              <a:buFont typeface="Arial" panose="020B0604020202020204" pitchFamily="34" charset="0"/>
              <a:buChar char="•"/>
            </a:pP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Indicating the extent to which the result of facial expressions and the employees' internal feeling match the result</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18977" y="5211306"/>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55152" y="5211306"/>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457913572"/>
              </p:ext>
            </p:extLst>
          </p:nvPr>
        </p:nvGraphicFramePr>
        <p:xfrm>
          <a:off x="790832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Mohammed Massoud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saharbintm99@gmail.com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Sahar Massoud Shabban Moursi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barakaa1969@gmail.com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Fatima Elzahraa Massoud Shaiban Moursi Mohamed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atrox066@gmail.com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bl>
          </a:graphicData>
        </a:graphic>
      </p:graphicFrame>
    </p:spTree>
    <p:extLst>
      <p:ext uri="{BB962C8B-B14F-4D97-AF65-F5344CB8AC3E}">
        <p14:creationId xmlns:p14="http://schemas.microsoft.com/office/powerpoint/2010/main" val="3279532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1233" y="181233"/>
            <a:ext cx="860385"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Metahumans</a:t>
            </a: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60" cy="1938992"/>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app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MetaAbles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uses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MetaVerse</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to experience education virtually for students of determination through virtual field trips, visualization of scientific concepts, etc. Our gesture recognition feature makes the app more inclusive and user-friendly during video calls. Our speech-to-text and text-to-speech translation feature is a boon to all students of determination. In Arabic, the word Rafiq translation is Companion, and our friendly, multilingual bot is ready to answer all your queries and provide updates on homework, tests, etc. Together, these features help mitigate the lack of collaboration in online classes for students of determination and foster an uplifting community that believes in our app motto.</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2221327158"/>
              </p:ext>
            </p:extLst>
          </p:nvPr>
        </p:nvGraphicFramePr>
        <p:xfrm>
          <a:off x="7908324" y="1993557"/>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Pravardh Chittajallu Venkata Phaniraj</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pravardhcv@gmail.com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Yugmee Yogesh Gidiya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yugmee13@gmail.com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Sherwin Savio Barretto</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sherwinbarretto217@gmail.com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Bavishyaa Sriraman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2"/>
                        </a:rPr>
                        <a:t>bavishyaa1994@gmail.com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1090867434"/>
                  </a:ext>
                </a:extLst>
              </a:tr>
            </a:tbl>
          </a:graphicData>
        </a:graphic>
      </p:graphicFrame>
      <p:cxnSp>
        <p:nvCxnSpPr>
          <p:cNvPr id="23" name="Straight Connector 22">
            <a:extLst>
              <a:ext uri="{FF2B5EF4-FFF2-40B4-BE49-F238E27FC236}">
                <a16:creationId xmlns:a16="http://schemas.microsoft.com/office/drawing/2014/main" id="{93238EFB-FB31-4227-B055-EF472D83F22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2258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My Social Life</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Communication in the Digital Age</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1015663"/>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Employing modern technology such as metaverse, smartphone applications, and virtual reality glasses for the elderly and people of determination so that they can virtually communicate with the doctors and nurses staff, receive treatment and follow up on their health status without any risks to their health from infection</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422283689"/>
              </p:ext>
            </p:extLst>
          </p:nvPr>
        </p:nvGraphicFramePr>
        <p:xfrm>
          <a:off x="7908324"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Manal Mohamed Abdelnabi Abdelmaqsod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manalmohammed1234@icloud.com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Reem Abdelhamid Ezzeldin Ahmed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reem.ahmed@aurak.ac.ae</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13920420"/>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Mohamed Abdelhamid Ezzeldin Ahmed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manalgrade71234@gmail.com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624203308"/>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Salama Alshamsi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salamamoh277@gmail.com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1535413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Fwagy Alali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6"/>
                        </a:rPr>
                        <a:t>safiamoh54321@icloud.com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018647191"/>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DA8A33B-9D5C-431B-9A10-ADFD88100E03}"/>
              </a:ext>
            </a:extLst>
          </p:cNvPr>
          <p:cNvGrpSpPr/>
          <p:nvPr/>
        </p:nvGrpSpPr>
        <p:grpSpPr>
          <a:xfrm>
            <a:off x="1843915" y="4841965"/>
            <a:ext cx="1822441" cy="412298"/>
            <a:chOff x="4643634" y="4956561"/>
            <a:chExt cx="2008261" cy="454337"/>
          </a:xfrm>
        </p:grpSpPr>
        <p:sp>
          <p:nvSpPr>
            <p:cNvPr id="18" name="Rectangle 17">
              <a:hlinkClick r:id="rId7"/>
              <a:extLst>
                <a:ext uri="{FF2B5EF4-FFF2-40B4-BE49-F238E27FC236}">
                  <a16:creationId xmlns:a16="http://schemas.microsoft.com/office/drawing/2014/main" id="{547F4BBD-BC98-4B6F-ACAE-59208BCB7FF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Play">
              <a:extLst>
                <a:ext uri="{FF2B5EF4-FFF2-40B4-BE49-F238E27FC236}">
                  <a16:creationId xmlns:a16="http://schemas.microsoft.com/office/drawing/2014/main" id="{F0853CCD-0CF4-41E4-BFD4-25E075E4CAA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60783" y="5025435"/>
              <a:ext cx="322114" cy="322114"/>
            </a:xfrm>
            <a:prstGeom prst="rect">
              <a:avLst/>
            </a:prstGeom>
          </p:spPr>
        </p:pic>
        <p:sp>
          <p:nvSpPr>
            <p:cNvPr id="20" name="TextBox 19">
              <a:extLst>
                <a:ext uri="{FF2B5EF4-FFF2-40B4-BE49-F238E27FC236}">
                  <a16:creationId xmlns:a16="http://schemas.microsoft.com/office/drawing/2014/main" id="{4C453C88-3832-407B-B6DE-51E0AA4059D4}"/>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1" name="Group 20">
            <a:extLst>
              <a:ext uri="{FF2B5EF4-FFF2-40B4-BE49-F238E27FC236}">
                <a16:creationId xmlns:a16="http://schemas.microsoft.com/office/drawing/2014/main" id="{1CCDCAED-1C6D-43E9-AEAD-42D1BCE536B0}"/>
              </a:ext>
            </a:extLst>
          </p:cNvPr>
          <p:cNvGrpSpPr/>
          <p:nvPr/>
        </p:nvGrpSpPr>
        <p:grpSpPr>
          <a:xfrm>
            <a:off x="3880090" y="4841965"/>
            <a:ext cx="1822441" cy="412298"/>
            <a:chOff x="6828090" y="4956561"/>
            <a:chExt cx="2008261" cy="454337"/>
          </a:xfrm>
        </p:grpSpPr>
        <p:sp>
          <p:nvSpPr>
            <p:cNvPr id="32" name="Rectangle 31">
              <a:hlinkClick r:id="rId10"/>
              <a:extLst>
                <a:ext uri="{FF2B5EF4-FFF2-40B4-BE49-F238E27FC236}">
                  <a16:creationId xmlns:a16="http://schemas.microsoft.com/office/drawing/2014/main" id="{06C16EDF-6D5D-4B26-AC9C-6E28BD57BFF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3E8BE2C-46FB-41D5-B59F-5502E86A6944}"/>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4" name="Graphic 33" descr="Projector screen">
              <a:extLst>
                <a:ext uri="{FF2B5EF4-FFF2-40B4-BE49-F238E27FC236}">
                  <a16:creationId xmlns:a16="http://schemas.microsoft.com/office/drawing/2014/main" id="{C1707EF6-44A7-4E92-92F4-AD14050D5CB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3105356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Hasanat</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Happy &amp; Cohesive Society</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1569660"/>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system distributes children's daily tasks from school duties to display the number of remaining homework, due dates, and their daily schedule.</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system teaches children to recite the Qur’an, correct errors in recitation and rewards them when reciting a certain amount. Linking physical health to religion by making the student perform sports according to the coordinates of nearby mosques or Quran memorization circles, making the system more flexible by teaching children other skills Like programming.</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174174178"/>
              </p:ext>
            </p:extLst>
          </p:nvPr>
        </p:nvGraphicFramePr>
        <p:xfrm>
          <a:off x="7908324"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Malak Huseen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dr.mohamadmansor@gmail.com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DA8A33B-9D5C-431B-9A10-ADFD88100E03}"/>
              </a:ext>
            </a:extLst>
          </p:cNvPr>
          <p:cNvGrpSpPr/>
          <p:nvPr/>
        </p:nvGrpSpPr>
        <p:grpSpPr>
          <a:xfrm>
            <a:off x="1843915" y="4841965"/>
            <a:ext cx="1822441" cy="412298"/>
            <a:chOff x="4643634" y="4956561"/>
            <a:chExt cx="2008261" cy="454337"/>
          </a:xfrm>
        </p:grpSpPr>
        <p:sp>
          <p:nvSpPr>
            <p:cNvPr id="18" name="Rectangle 17">
              <a:hlinkClick r:id="rId3"/>
              <a:extLst>
                <a:ext uri="{FF2B5EF4-FFF2-40B4-BE49-F238E27FC236}">
                  <a16:creationId xmlns:a16="http://schemas.microsoft.com/office/drawing/2014/main" id="{547F4BBD-BC98-4B6F-ACAE-59208BCB7FF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Play">
              <a:extLst>
                <a:ext uri="{FF2B5EF4-FFF2-40B4-BE49-F238E27FC236}">
                  <a16:creationId xmlns:a16="http://schemas.microsoft.com/office/drawing/2014/main" id="{F0853CCD-0CF4-41E4-BFD4-25E075E4CAA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20" name="TextBox 19">
              <a:extLst>
                <a:ext uri="{FF2B5EF4-FFF2-40B4-BE49-F238E27FC236}">
                  <a16:creationId xmlns:a16="http://schemas.microsoft.com/office/drawing/2014/main" id="{4C453C88-3832-407B-B6DE-51E0AA4059D4}"/>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1" name="Group 20">
            <a:extLst>
              <a:ext uri="{FF2B5EF4-FFF2-40B4-BE49-F238E27FC236}">
                <a16:creationId xmlns:a16="http://schemas.microsoft.com/office/drawing/2014/main" id="{1CCDCAED-1C6D-43E9-AEAD-42D1BCE536B0}"/>
              </a:ext>
            </a:extLst>
          </p:cNvPr>
          <p:cNvGrpSpPr/>
          <p:nvPr/>
        </p:nvGrpSpPr>
        <p:grpSpPr>
          <a:xfrm>
            <a:off x="3880090" y="4841965"/>
            <a:ext cx="1822441" cy="412298"/>
            <a:chOff x="6828090" y="4956561"/>
            <a:chExt cx="2008261" cy="454337"/>
          </a:xfrm>
        </p:grpSpPr>
        <p:sp>
          <p:nvSpPr>
            <p:cNvPr id="32" name="Rectangle 31">
              <a:hlinkClick r:id="rId6"/>
              <a:extLst>
                <a:ext uri="{FF2B5EF4-FFF2-40B4-BE49-F238E27FC236}">
                  <a16:creationId xmlns:a16="http://schemas.microsoft.com/office/drawing/2014/main" id="{06C16EDF-6D5D-4B26-AC9C-6E28BD57BFF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3E8BE2C-46FB-41D5-B59F-5502E86A6944}"/>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4" name="Graphic 33" descr="Projector screen">
              <a:extLst>
                <a:ext uri="{FF2B5EF4-FFF2-40B4-BE49-F238E27FC236}">
                  <a16:creationId xmlns:a16="http://schemas.microsoft.com/office/drawing/2014/main" id="{C1707EF6-44A7-4E92-92F4-AD14050D5C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2691904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33" y="181233"/>
            <a:ext cx="860385" cy="939113"/>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HCMS.ai</a:t>
            </a: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1938992"/>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system runs skill analysis based on supply from universities and demand by labor market inside the governmental, enterprise, and educational institutions to help empower talents with the correct skillset. We have successfully set a complete Standardized Classification of Occupations (SCO) incorporating skills and competencies for the UAE job market, obtained through Natural Language Processing (NLP), Machine Learning, and AI. HCMS can match skills between what is offered in the educational institutions and compare them to the skills demanded by standardized job profiles (also conducted by HCMS.ai system). Our ultimate goal is to create synergy between the labor market and the educational institution through the utilization of AI and Data Science.</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379391569"/>
              </p:ext>
            </p:extLst>
          </p:nvPr>
        </p:nvGraphicFramePr>
        <p:xfrm>
          <a:off x="790832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Abdulla Mohammed Ali Mohammed Al Shimmari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abdulla@hcms.ai</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Iftikhar Ali Zahoor Ahmad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iftikhar@hcms.ai</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Muhammad Hassan Muhammad Hanif</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hassan@hcms.ai</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bl>
          </a:graphicData>
        </a:graphic>
      </p:graphicFrame>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6843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The Eco-Food Tester</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Shaping Smart Sustainable Cities</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2708434"/>
          </a:xfrm>
          <a:prstGeom prst="rect">
            <a:avLst/>
          </a:prstGeom>
          <a:noFill/>
        </p:spPr>
        <p:txBody>
          <a:bodyPr wrap="square" rtlCol="0">
            <a:spAutoFit/>
          </a:bodyPr>
          <a:lstStyle/>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In this age, the use of pesticides is very common among the farmers and sometimes wax is also applied on the food items especially fruits before exportation. People generally forget to wash their fruits and vegetables before eating or cooking and this can cause a huge problem in their wellness mostly leading to food poisoning. 40 million people affected by this problem and 128 thousand are hospitalized due to the same. In order to stop this we introduce: The Eco-Food Tester. Our idea is to make the world a better and safer place. The  Eco Food Tester tests your food using a needle to check the nitrates in the food items. As we all know there are 17 Sustainable Development goals also called SDGS Which we all aim to accomplish by 2030. In our idea we have incorporated SDG 12: Responsible Consumption and Production. The table highlights a few key points in our model. The detection needle is attached right below the device. Being a sensitive needle it will sense the nitrates and chemicals in the food item. A sterilization kit will be provided to make sure that the needle is clean before use and will be cleaned before exported as well. The display screen which is placed right on top of the front side of the machine and provides the reader with  the chemical composition and safety level of the food item. The instruction panel is present on the face of the device. It provides the data if a food item is safe to eat, it will also showcase how the food item should be cooked to ensure that the nutrients  in the food items will not be wasted.</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16372353"/>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Agam kaur Kohli </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amtesh_1580@rediffmail.com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Apaar Singh Kohli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apaar2011@gmail.com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61789277"/>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DA8A33B-9D5C-431B-9A10-ADFD88100E03}"/>
              </a:ext>
            </a:extLst>
          </p:cNvPr>
          <p:cNvGrpSpPr/>
          <p:nvPr/>
        </p:nvGrpSpPr>
        <p:grpSpPr>
          <a:xfrm>
            <a:off x="1843915" y="4983282"/>
            <a:ext cx="1822441" cy="412298"/>
            <a:chOff x="4643634" y="4956561"/>
            <a:chExt cx="2008261" cy="454337"/>
          </a:xfrm>
        </p:grpSpPr>
        <p:sp>
          <p:nvSpPr>
            <p:cNvPr id="18" name="Rectangle 17">
              <a:hlinkClick r:id="rId4"/>
              <a:extLst>
                <a:ext uri="{FF2B5EF4-FFF2-40B4-BE49-F238E27FC236}">
                  <a16:creationId xmlns:a16="http://schemas.microsoft.com/office/drawing/2014/main" id="{547F4BBD-BC98-4B6F-ACAE-59208BCB7FF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Play">
              <a:extLst>
                <a:ext uri="{FF2B5EF4-FFF2-40B4-BE49-F238E27FC236}">
                  <a16:creationId xmlns:a16="http://schemas.microsoft.com/office/drawing/2014/main" id="{F0853CCD-0CF4-41E4-BFD4-25E075E4CAA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60783" y="5025435"/>
              <a:ext cx="322114" cy="322114"/>
            </a:xfrm>
            <a:prstGeom prst="rect">
              <a:avLst/>
            </a:prstGeom>
          </p:spPr>
        </p:pic>
        <p:sp>
          <p:nvSpPr>
            <p:cNvPr id="20" name="TextBox 19">
              <a:extLst>
                <a:ext uri="{FF2B5EF4-FFF2-40B4-BE49-F238E27FC236}">
                  <a16:creationId xmlns:a16="http://schemas.microsoft.com/office/drawing/2014/main" id="{4C453C88-3832-407B-B6DE-51E0AA4059D4}"/>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1" name="Group 20">
            <a:extLst>
              <a:ext uri="{FF2B5EF4-FFF2-40B4-BE49-F238E27FC236}">
                <a16:creationId xmlns:a16="http://schemas.microsoft.com/office/drawing/2014/main" id="{1CCDCAED-1C6D-43E9-AEAD-42D1BCE536B0}"/>
              </a:ext>
            </a:extLst>
          </p:cNvPr>
          <p:cNvGrpSpPr/>
          <p:nvPr/>
        </p:nvGrpSpPr>
        <p:grpSpPr>
          <a:xfrm>
            <a:off x="3880090" y="4983282"/>
            <a:ext cx="1822441" cy="412298"/>
            <a:chOff x="6828090" y="4956561"/>
            <a:chExt cx="2008261" cy="454337"/>
          </a:xfrm>
        </p:grpSpPr>
        <p:sp>
          <p:nvSpPr>
            <p:cNvPr id="32" name="Rectangle 31">
              <a:hlinkClick r:id="rId7"/>
              <a:extLst>
                <a:ext uri="{FF2B5EF4-FFF2-40B4-BE49-F238E27FC236}">
                  <a16:creationId xmlns:a16="http://schemas.microsoft.com/office/drawing/2014/main" id="{06C16EDF-6D5D-4B26-AC9C-6E28BD57BFF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3E8BE2C-46FB-41D5-B59F-5502E86A6944}"/>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4" name="Graphic 33" descr="Projector screen">
              <a:extLst>
                <a:ext uri="{FF2B5EF4-FFF2-40B4-BE49-F238E27FC236}">
                  <a16:creationId xmlns:a16="http://schemas.microsoft.com/office/drawing/2014/main" id="{C1707EF6-44A7-4E92-92F4-AD14050D5CB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2181007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DNS Team</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Happy &amp; Cohesive Society</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646331"/>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mobile application that promotes the UAE as a tourism destination for both domestic and international visitors using modern technologies like VR, AR, and AI.</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4077898857"/>
              </p:ext>
            </p:extLst>
          </p:nvPr>
        </p:nvGraphicFramePr>
        <p:xfrm>
          <a:off x="7908324"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Saifeddin O S Alghlayini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saif123_53@hotmail.com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Abdulrahman Fuzan Fuad AlKhalidi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st4305@dnschools.com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34176515"/>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Sultan Younus Ibrahim Abddulrahman Younus</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ykelbat@gmail.com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65677444"/>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Hamad Adel Ali Abdulla Almulla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st4578@dnschools.com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908132868"/>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Faras Ahmed E Hbal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6"/>
                        </a:rPr>
                        <a:t>st6435@dnschools.com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827665853"/>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DA8A33B-9D5C-431B-9A10-ADFD88100E03}"/>
              </a:ext>
            </a:extLst>
          </p:cNvPr>
          <p:cNvGrpSpPr/>
          <p:nvPr/>
        </p:nvGrpSpPr>
        <p:grpSpPr>
          <a:xfrm>
            <a:off x="1843915" y="4841965"/>
            <a:ext cx="1822441" cy="412298"/>
            <a:chOff x="4643634" y="4956561"/>
            <a:chExt cx="2008261" cy="454337"/>
          </a:xfrm>
        </p:grpSpPr>
        <p:sp>
          <p:nvSpPr>
            <p:cNvPr id="18" name="Rectangle 17">
              <a:hlinkClick r:id="rId7"/>
              <a:extLst>
                <a:ext uri="{FF2B5EF4-FFF2-40B4-BE49-F238E27FC236}">
                  <a16:creationId xmlns:a16="http://schemas.microsoft.com/office/drawing/2014/main" id="{547F4BBD-BC98-4B6F-ACAE-59208BCB7FF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Play">
              <a:extLst>
                <a:ext uri="{FF2B5EF4-FFF2-40B4-BE49-F238E27FC236}">
                  <a16:creationId xmlns:a16="http://schemas.microsoft.com/office/drawing/2014/main" id="{F0853CCD-0CF4-41E4-BFD4-25E075E4CAA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60783" y="5025435"/>
              <a:ext cx="322114" cy="322114"/>
            </a:xfrm>
            <a:prstGeom prst="rect">
              <a:avLst/>
            </a:prstGeom>
          </p:spPr>
        </p:pic>
        <p:sp>
          <p:nvSpPr>
            <p:cNvPr id="20" name="TextBox 19">
              <a:extLst>
                <a:ext uri="{FF2B5EF4-FFF2-40B4-BE49-F238E27FC236}">
                  <a16:creationId xmlns:a16="http://schemas.microsoft.com/office/drawing/2014/main" id="{4C453C88-3832-407B-B6DE-51E0AA4059D4}"/>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1" name="Group 20">
            <a:extLst>
              <a:ext uri="{FF2B5EF4-FFF2-40B4-BE49-F238E27FC236}">
                <a16:creationId xmlns:a16="http://schemas.microsoft.com/office/drawing/2014/main" id="{1CCDCAED-1C6D-43E9-AEAD-42D1BCE536B0}"/>
              </a:ext>
            </a:extLst>
          </p:cNvPr>
          <p:cNvGrpSpPr/>
          <p:nvPr/>
        </p:nvGrpSpPr>
        <p:grpSpPr>
          <a:xfrm>
            <a:off x="3880090" y="4841965"/>
            <a:ext cx="1822441" cy="412298"/>
            <a:chOff x="6828090" y="4956561"/>
            <a:chExt cx="2008261" cy="454337"/>
          </a:xfrm>
        </p:grpSpPr>
        <p:sp>
          <p:nvSpPr>
            <p:cNvPr id="32" name="Rectangle 31">
              <a:hlinkClick r:id="rId10"/>
              <a:extLst>
                <a:ext uri="{FF2B5EF4-FFF2-40B4-BE49-F238E27FC236}">
                  <a16:creationId xmlns:a16="http://schemas.microsoft.com/office/drawing/2014/main" id="{06C16EDF-6D5D-4B26-AC9C-6E28BD57BFF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3E8BE2C-46FB-41D5-B59F-5502E86A6944}"/>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4" name="Graphic 33" descr="Projector screen">
              <a:extLst>
                <a:ext uri="{FF2B5EF4-FFF2-40B4-BE49-F238E27FC236}">
                  <a16:creationId xmlns:a16="http://schemas.microsoft.com/office/drawing/2014/main" id="{C1707EF6-44A7-4E92-92F4-AD14050D5CB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1894214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Exploring the Parallel World</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3000821"/>
          </a:xfrm>
          <a:prstGeom prst="rect">
            <a:avLst/>
          </a:prstGeom>
          <a:noFill/>
        </p:spPr>
        <p:txBody>
          <a:bodyPr wrap="square" rtlCol="0">
            <a:spAutoFit/>
          </a:bodyPr>
          <a:lstStyle/>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Our idea is to create a mobile application that uses machine learning to recognize the objects that surround children in the real world. The app transforms those objects into learning materials and creates gamified, engaging, interactive, and relevant learning experiences using augmented reality. It will solve students' disengagement with teachers and provide them with a tool that meets their curiosity about the world surrounding them, as well as give them relevant, authentic, and engaging learning experiences through:</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Relevant: engaging real-world objects as learning triggers provide a great learning experience that is relevant and engaging. </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Authentic: Augmented reality stimulates students to explore and learn. </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Gamification: The learning journey in a parallel world called Pandora; requires help to survive. Through the attempt to save Pandora, children will get involved in different adventures to collect items, unlock codes, solve challenges, and achieve various rescuing missions throughout their journey. Neytiri is the main character of the app. It guides and helps children to solve challenges.</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Connect learning to the real world: Extended learning to the surrounding world beyond textbooks where students have the opportunity to connect with the real world and have a practical understanding of their curricula.</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Accessibility: Augmented reality educational solutions are more affordable and accessible; anyone can easily download them on smartphones from the App Store.</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Learner-directed: Augmented reality educational programs have the advantage of being learner-directed. </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Sustainability: The Carbon footprint calculator feature helps children monitor their carbon footprint and its impact on climate change. Children can earn rewards and points given that they improve their carbon footprint to save the parallel world.</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1200026178"/>
              </p:ext>
            </p:extLst>
          </p:nvPr>
        </p:nvGraphicFramePr>
        <p:xfrm>
          <a:off x="7908324"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Mohamed Ahmed Saad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gm2014mo01593.mohamed-smf@smgeducation.org</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Samer Khaled Hussein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samer.ke2008@gmail.com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34176515"/>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Sultan Younus Ibrahim Abddulrahman Younus</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ykelbat@gmail.com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65677444"/>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Hamad Adel Ali Abdulla Almulla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st4578@dnschools.com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908132868"/>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Faras Ahmed E Hbal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6"/>
                        </a:rPr>
                        <a:t>st6435@dnschools.com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827665853"/>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DA8A33B-9D5C-431B-9A10-ADFD88100E03}"/>
              </a:ext>
            </a:extLst>
          </p:cNvPr>
          <p:cNvGrpSpPr/>
          <p:nvPr/>
        </p:nvGrpSpPr>
        <p:grpSpPr>
          <a:xfrm>
            <a:off x="1843915" y="5211303"/>
            <a:ext cx="1822441" cy="412298"/>
            <a:chOff x="4643634" y="4956561"/>
            <a:chExt cx="2008261" cy="454337"/>
          </a:xfrm>
        </p:grpSpPr>
        <p:sp>
          <p:nvSpPr>
            <p:cNvPr id="18" name="Rectangle 17">
              <a:hlinkClick r:id="rId7"/>
              <a:extLst>
                <a:ext uri="{FF2B5EF4-FFF2-40B4-BE49-F238E27FC236}">
                  <a16:creationId xmlns:a16="http://schemas.microsoft.com/office/drawing/2014/main" id="{547F4BBD-BC98-4B6F-ACAE-59208BCB7FF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Play">
              <a:extLst>
                <a:ext uri="{FF2B5EF4-FFF2-40B4-BE49-F238E27FC236}">
                  <a16:creationId xmlns:a16="http://schemas.microsoft.com/office/drawing/2014/main" id="{F0853CCD-0CF4-41E4-BFD4-25E075E4CAA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60783" y="5025435"/>
              <a:ext cx="322114" cy="322114"/>
            </a:xfrm>
            <a:prstGeom prst="rect">
              <a:avLst/>
            </a:prstGeom>
          </p:spPr>
        </p:pic>
        <p:sp>
          <p:nvSpPr>
            <p:cNvPr id="20" name="TextBox 19">
              <a:extLst>
                <a:ext uri="{FF2B5EF4-FFF2-40B4-BE49-F238E27FC236}">
                  <a16:creationId xmlns:a16="http://schemas.microsoft.com/office/drawing/2014/main" id="{4C453C88-3832-407B-B6DE-51E0AA4059D4}"/>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1" name="Group 20">
            <a:extLst>
              <a:ext uri="{FF2B5EF4-FFF2-40B4-BE49-F238E27FC236}">
                <a16:creationId xmlns:a16="http://schemas.microsoft.com/office/drawing/2014/main" id="{1CCDCAED-1C6D-43E9-AEAD-42D1BCE536B0}"/>
              </a:ext>
            </a:extLst>
          </p:cNvPr>
          <p:cNvGrpSpPr/>
          <p:nvPr/>
        </p:nvGrpSpPr>
        <p:grpSpPr>
          <a:xfrm>
            <a:off x="3880090" y="5211303"/>
            <a:ext cx="1822441" cy="412298"/>
            <a:chOff x="6828090" y="4956561"/>
            <a:chExt cx="2008261" cy="454337"/>
          </a:xfrm>
        </p:grpSpPr>
        <p:sp>
          <p:nvSpPr>
            <p:cNvPr id="32" name="Rectangle 31">
              <a:hlinkClick r:id="rId10"/>
              <a:extLst>
                <a:ext uri="{FF2B5EF4-FFF2-40B4-BE49-F238E27FC236}">
                  <a16:creationId xmlns:a16="http://schemas.microsoft.com/office/drawing/2014/main" id="{06C16EDF-6D5D-4B26-AC9C-6E28BD57BFF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3E8BE2C-46FB-41D5-B59F-5502E86A6944}"/>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4" name="Graphic 33" descr="Projector screen">
              <a:extLst>
                <a:ext uri="{FF2B5EF4-FFF2-40B4-BE49-F238E27FC236}">
                  <a16:creationId xmlns:a16="http://schemas.microsoft.com/office/drawing/2014/main" id="{C1707EF6-44A7-4E92-92F4-AD14050D5CB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3106276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UAE Legends</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Shaping Smart Sustainable Cities</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1200329"/>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We use AI and IoT to collect data about traffic caused by a car accident and solve it by controlling traffic lights and other devices. The first stage is to collect data about the traffic; we will use smart cameras, google maps traffic data, mobile apps, and drones to gather the required information. These data will be used via AI and IoT to control devices, such as traffic lights, smart screens, mobile apps, SMS, and radio station.</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791352563"/>
              </p:ext>
            </p:extLst>
          </p:nvPr>
        </p:nvGraphicFramePr>
        <p:xfrm>
          <a:off x="7908324" y="1993557"/>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Ahmed F S Alhajjar</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ahmed.alhajjar@hotmail.com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Ahmed Zaid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ahmed27042004@gmail.com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34176515"/>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Hamad Yousef</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aihjin2014018056@gmail.com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65677444"/>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Saif Hassan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saif_almulla12@icloud.com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908132868"/>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6744515B-42F9-4382-92F3-6873F2C6FC1E}"/>
              </a:ext>
            </a:extLst>
          </p:cNvPr>
          <p:cNvGrpSpPr/>
          <p:nvPr/>
        </p:nvGrpSpPr>
        <p:grpSpPr>
          <a:xfrm>
            <a:off x="1843915" y="4747634"/>
            <a:ext cx="1822441" cy="412298"/>
            <a:chOff x="4643634" y="4956561"/>
            <a:chExt cx="2008261" cy="454337"/>
          </a:xfrm>
        </p:grpSpPr>
        <p:sp>
          <p:nvSpPr>
            <p:cNvPr id="25" name="Rectangle 24">
              <a:hlinkClick r:id="rId6"/>
              <a:extLst>
                <a:ext uri="{FF2B5EF4-FFF2-40B4-BE49-F238E27FC236}">
                  <a16:creationId xmlns:a16="http://schemas.microsoft.com/office/drawing/2014/main" id="{B14A148D-ED1B-43D3-86AC-DA661CA7A0EE}"/>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descr="Play">
              <a:extLst>
                <a:ext uri="{FF2B5EF4-FFF2-40B4-BE49-F238E27FC236}">
                  <a16:creationId xmlns:a16="http://schemas.microsoft.com/office/drawing/2014/main" id="{2A0AEF5A-FC7E-4B57-AE34-163C78E392F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60783" y="5025435"/>
              <a:ext cx="322114" cy="322114"/>
            </a:xfrm>
            <a:prstGeom prst="rect">
              <a:avLst/>
            </a:prstGeom>
          </p:spPr>
        </p:pic>
        <p:sp>
          <p:nvSpPr>
            <p:cNvPr id="27" name="TextBox 26">
              <a:extLst>
                <a:ext uri="{FF2B5EF4-FFF2-40B4-BE49-F238E27FC236}">
                  <a16:creationId xmlns:a16="http://schemas.microsoft.com/office/drawing/2014/main" id="{0D1DB35E-169F-4B61-8837-E97043A1972E}"/>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8" name="Group 27">
            <a:extLst>
              <a:ext uri="{FF2B5EF4-FFF2-40B4-BE49-F238E27FC236}">
                <a16:creationId xmlns:a16="http://schemas.microsoft.com/office/drawing/2014/main" id="{F846CF33-3D8F-4510-837D-15EB82C8B85F}"/>
              </a:ext>
            </a:extLst>
          </p:cNvPr>
          <p:cNvGrpSpPr/>
          <p:nvPr/>
        </p:nvGrpSpPr>
        <p:grpSpPr>
          <a:xfrm>
            <a:off x="3880090" y="4747634"/>
            <a:ext cx="1822441" cy="412298"/>
            <a:chOff x="6828090" y="4956561"/>
            <a:chExt cx="2008261" cy="454337"/>
          </a:xfrm>
        </p:grpSpPr>
        <p:sp>
          <p:nvSpPr>
            <p:cNvPr id="29" name="Rectangle 28">
              <a:hlinkClick r:id="rId6"/>
              <a:extLst>
                <a:ext uri="{FF2B5EF4-FFF2-40B4-BE49-F238E27FC236}">
                  <a16:creationId xmlns:a16="http://schemas.microsoft.com/office/drawing/2014/main" id="{22A70A1D-7FD1-4C80-8DBB-1DDE350411E1}"/>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73AE4FB3-2F6C-4F78-A7E0-57D52BEF372A}"/>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1" name="Graphic 30" descr="Projector screen">
              <a:extLst>
                <a:ext uri="{FF2B5EF4-FFF2-40B4-BE49-F238E27FC236}">
                  <a16:creationId xmlns:a16="http://schemas.microsoft.com/office/drawing/2014/main" id="{9D6E1D3B-23A3-4442-A78D-892F0AD34B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2743211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XX Force</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62253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Shaping Smart Sustainable Cities</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530359" cy="1938992"/>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E-</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Mandoub</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Our mission highlights about the importance of eliminating as much as possible of devices that result in destructive effects starting in U.A.E. Considering that, we decided to focus on E-Wastes. An unnamed Private company that had put up an experiment found out that in Fujairah a whopping total of 43098.817999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tonnes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of leavings where collected and those wastes were hazardous amongst multiple other similar cases in other areas of the country. With all the possibilities of the harmful effects these wastes faces us with, our vehicle ensures continuous energy cycle where the parts of the electronic body is processed into making fuel for the self-driven vehicle with the help of the implementation of IoT and AI in the complete process</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1983951162"/>
              </p:ext>
            </p:extLst>
          </p:nvPr>
        </p:nvGraphicFramePr>
        <p:xfrm>
          <a:off x="790832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Alghlaya Mohamed Alshehhi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alghalya.als@gmail.com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Ryma Ait Tayeb</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aitryma23@gmail.com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34176515"/>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Sirine Tarek Moubayed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sirinemoubayed@gmail.com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65677444"/>
                  </a:ext>
                </a:extLst>
              </a:tr>
            </a:tbl>
          </a:graphicData>
        </a:graphic>
      </p:graphicFrame>
      <p:cxnSp>
        <p:nvCxnSpPr>
          <p:cNvPr id="23" name="Straight Connector 22">
            <a:extLst>
              <a:ext uri="{FF2B5EF4-FFF2-40B4-BE49-F238E27FC236}">
                <a16:creationId xmlns:a16="http://schemas.microsoft.com/office/drawing/2014/main" id="{528DE1BE-6228-4EAA-A946-A48A01ECF886}"/>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DA8A33B-9D5C-431B-9A10-ADFD88100E03}"/>
              </a:ext>
            </a:extLst>
          </p:cNvPr>
          <p:cNvGrpSpPr/>
          <p:nvPr/>
        </p:nvGrpSpPr>
        <p:grpSpPr>
          <a:xfrm>
            <a:off x="1843915" y="4747634"/>
            <a:ext cx="1822441" cy="412298"/>
            <a:chOff x="4643634" y="4956561"/>
            <a:chExt cx="2008261" cy="454337"/>
          </a:xfrm>
        </p:grpSpPr>
        <p:sp>
          <p:nvSpPr>
            <p:cNvPr id="18" name="Rectangle 17">
              <a:hlinkClick r:id="rId5"/>
              <a:extLst>
                <a:ext uri="{FF2B5EF4-FFF2-40B4-BE49-F238E27FC236}">
                  <a16:creationId xmlns:a16="http://schemas.microsoft.com/office/drawing/2014/main" id="{547F4BBD-BC98-4B6F-ACAE-59208BCB7FF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Play">
              <a:extLst>
                <a:ext uri="{FF2B5EF4-FFF2-40B4-BE49-F238E27FC236}">
                  <a16:creationId xmlns:a16="http://schemas.microsoft.com/office/drawing/2014/main" id="{F0853CCD-0CF4-41E4-BFD4-25E075E4CA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20" name="TextBox 19">
              <a:extLst>
                <a:ext uri="{FF2B5EF4-FFF2-40B4-BE49-F238E27FC236}">
                  <a16:creationId xmlns:a16="http://schemas.microsoft.com/office/drawing/2014/main" id="{4C453C88-3832-407B-B6DE-51E0AA4059D4}"/>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1" name="Group 20">
            <a:extLst>
              <a:ext uri="{FF2B5EF4-FFF2-40B4-BE49-F238E27FC236}">
                <a16:creationId xmlns:a16="http://schemas.microsoft.com/office/drawing/2014/main" id="{1CCDCAED-1C6D-43E9-AEAD-42D1BCE536B0}"/>
              </a:ext>
            </a:extLst>
          </p:cNvPr>
          <p:cNvGrpSpPr/>
          <p:nvPr/>
        </p:nvGrpSpPr>
        <p:grpSpPr>
          <a:xfrm>
            <a:off x="3880090" y="4747634"/>
            <a:ext cx="1822441" cy="412298"/>
            <a:chOff x="6828090" y="4956561"/>
            <a:chExt cx="2008261" cy="454337"/>
          </a:xfrm>
        </p:grpSpPr>
        <p:sp>
          <p:nvSpPr>
            <p:cNvPr id="32" name="Rectangle 31">
              <a:hlinkClick r:id="rId8"/>
              <a:extLst>
                <a:ext uri="{FF2B5EF4-FFF2-40B4-BE49-F238E27FC236}">
                  <a16:creationId xmlns:a16="http://schemas.microsoft.com/office/drawing/2014/main" id="{06C16EDF-6D5D-4B26-AC9C-6E28BD57BFF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3E8BE2C-46FB-41D5-B59F-5502E86A6944}"/>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4" name="Graphic 33" descr="Projector screen">
              <a:extLst>
                <a:ext uri="{FF2B5EF4-FFF2-40B4-BE49-F238E27FC236}">
                  <a16:creationId xmlns:a16="http://schemas.microsoft.com/office/drawing/2014/main" id="{C1707EF6-44A7-4E92-92F4-AD14050D5CB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3023146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40280"/>
            <a:ext cx="12323806" cy="6938559"/>
          </a:xfrm>
          <a:prstGeom prst="rect">
            <a:avLst/>
          </a:prstGeom>
        </p:spPr>
      </p:pic>
    </p:spTree>
    <p:extLst>
      <p:ext uri="{BB962C8B-B14F-4D97-AF65-F5344CB8AC3E}">
        <p14:creationId xmlns:p14="http://schemas.microsoft.com/office/powerpoint/2010/main" val="733989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1233" y="181233"/>
            <a:ext cx="860385"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Unitors</a:t>
            </a: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1015663"/>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tutoring platform connecting school children with university student tutors in various fields, such as music, dance, academics, and sports. Hiring only university students as tutors is what makes us unique because we provide jobs to university students as they study and affordable private tutoring for school children.</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2229204693"/>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Sai Vamsi Krishna Putta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geovamsiputta@gmail.com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Farhat Nuha Abdul Rahim</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farhat@theunitors.com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cxnSp>
        <p:nvCxnSpPr>
          <p:cNvPr id="23" name="Straight Connector 22">
            <a:extLst>
              <a:ext uri="{FF2B5EF4-FFF2-40B4-BE49-F238E27FC236}">
                <a16:creationId xmlns:a16="http://schemas.microsoft.com/office/drawing/2014/main" id="{7B3D3DBC-6140-4B68-81A6-D890F3175F7E}"/>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1046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1233" y="181233"/>
            <a:ext cx="860384"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1351005"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Dakher</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1351005"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Better Financial Services using FinTech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a:cxnSpLocks/>
          </p:cNvCxnSpPr>
          <p:nvPr/>
        </p:nvCxnSpPr>
        <p:spPr>
          <a:xfrm>
            <a:off x="263611" y="1993557"/>
            <a:ext cx="5667632"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2" y="2102020"/>
            <a:ext cx="5766486" cy="2862322"/>
          </a:xfrm>
          <a:prstGeom prst="rect">
            <a:avLst/>
          </a:prstGeom>
          <a:noFill/>
        </p:spPr>
        <p:txBody>
          <a:bodyPr wrap="square" rtlCol="0">
            <a:spAutoFit/>
          </a:bodyPr>
          <a:lstStyle/>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"During the COVID-19 lockdown, many people lost their jobs, and numerous businesses shut down worldwide. People realized they couldn't rely on a single source of income. Thus, various individuals started investing their money in stock markets and cryptocurrencies. However, citing Economic Times, about 90% of investors lose money due to insufficient research on their investments. They might also start panic selling when markets are down, letting their emotions control them.  </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With “</a:t>
            </a:r>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Dakher</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trading has never been easier. </a:t>
            </a:r>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Dakher</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is a first-of-its-kind mobile app that allows users to manage their investment strategies through setting customized investment roles. These roles let them invest in companies where they like to spend their money. For instance, if the user loves Apple products, meaning they believe in this company for at least the upcoming couple of years, then it’s recommended that they invest in Apple company stocks. </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Since the future is unpredictable, then certainly nothing is guaranteed. Yet, the app makes users less vulnerable to panic selling since they believe in this company (through spending money buying their products). It is a recommended strategy by many experts; to invest in companies or projects that you would regularly want to buy from or use.</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How does it work at </a:t>
            </a:r>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Dakher</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Users can specify a percentage of the total amount spent to be invested in the same company or a similar company of their choice by uploading their recent receipts.</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The road to financial freedom starts here, at </a:t>
            </a:r>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Dakher</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SA" sz="900" dirty="0">
                <a:solidFill>
                  <a:schemeClr val="tx1">
                    <a:lumMod val="65000"/>
                    <a:lumOff val="35000"/>
                  </a:schemeClr>
                </a:solidFill>
                <a:latin typeface="DIN Next LT Arabic" panose="020B0503020203050203" pitchFamily="34" charset="-78"/>
                <a:cs typeface="DIN Next LT Arabic" panose="020B0503020203050203" pitchFamily="34" charset="-78"/>
              </a:rPr>
              <a:t>داخر"!</a:t>
            </a:r>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2072627" y="5076816"/>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4108802" y="5076816"/>
            <a:ext cx="1822441" cy="412298"/>
            <a:chOff x="6828090" y="4956561"/>
            <a:chExt cx="2008261"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506172417"/>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Moustafa farag Khamis Abdelnaby</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mustafarrag@gmail.com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rPr>
                        <a:t>Fatma Samy Abd El </a:t>
                      </a:r>
                      <a:r>
                        <a:rPr lang="es-ES" sz="1200" b="1" dirty="0" err="1">
                          <a:solidFill>
                            <a:schemeClr val="tx1">
                              <a:lumMod val="65000"/>
                              <a:lumOff val="35000"/>
                            </a:schemeClr>
                          </a:solidFill>
                          <a:latin typeface="DIN Next LT Arabic" panose="020B0503020203050203" pitchFamily="34" charset="-78"/>
                          <a:cs typeface="DIN Next LT Arabic" panose="020B0503020203050203" pitchFamily="34" charset="-78"/>
                        </a:rPr>
                        <a:t>Aziz</a:t>
                      </a:r>
                      <a:r>
                        <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es-ES" sz="1200" b="1" dirty="0" err="1">
                          <a:solidFill>
                            <a:schemeClr val="tx1">
                              <a:lumMod val="65000"/>
                              <a:lumOff val="35000"/>
                            </a:schemeClr>
                          </a:solidFill>
                          <a:latin typeface="DIN Next LT Arabic" panose="020B0503020203050203" pitchFamily="34" charset="-78"/>
                          <a:cs typeface="DIN Next LT Arabic" panose="020B0503020203050203" pitchFamily="34" charset="-78"/>
                        </a:rPr>
                        <a:t>Aly</a:t>
                      </a:r>
                      <a:endPar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fatom.s.aly@gmail.com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064003595"/>
                  </a:ext>
                </a:extLst>
              </a:tr>
            </a:tbl>
          </a:graphicData>
        </a:graphic>
      </p:graphicFrame>
    </p:spTree>
    <p:extLst>
      <p:ext uri="{BB962C8B-B14F-4D97-AF65-F5344CB8AC3E}">
        <p14:creationId xmlns:p14="http://schemas.microsoft.com/office/powerpoint/2010/main" val="1307041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Crep</a:t>
            </a:r>
            <a:r>
              <a:rPr lang="en-US" b="1" dirty="0">
                <a:solidFill>
                  <a:srgbClr val="A18661"/>
                </a:solidFill>
                <a:latin typeface="DIN Next LT Arabic" panose="020B0503020203050203" pitchFamily="34" charset="-78"/>
                <a:cs typeface="DIN Next LT Arabic" panose="020B0503020203050203" pitchFamily="34" charset="-78"/>
              </a:rPr>
              <a:t> ME</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Happy &amp; Cohesive Society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1569660"/>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Crep</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ME is an online marketplace for buying and selling authentic sneakers. We act as both middle-man and seller to facilitate the transaction between users. As a marketplace, we work in a bid and ask mechanism that allows buyers and sellers to choose their prices, allowing them to control the market. In addition, every product sold on our platform will have to enter our in-house authentication process to ensure that every sneaker meets our quality specifications, as many counterfeits are sold at the price of authentic ones. We at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Crep</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ME will provide safe and seamless transactions for these products.</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2"/>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5"/>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1827154150"/>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Mahmoud Abdelrazag Salih Suliman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mahmoud.s@crepme.com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Sreecharan Malee Malee Srinivasulu</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charan@crepme.com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cxnSp>
        <p:nvCxnSpPr>
          <p:cNvPr id="23" name="Straight Connector 22">
            <a:extLst>
              <a:ext uri="{FF2B5EF4-FFF2-40B4-BE49-F238E27FC236}">
                <a16:creationId xmlns:a16="http://schemas.microsoft.com/office/drawing/2014/main" id="{5C59366C-7B5D-413D-908B-8D56DE9B8F1B}"/>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0089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Cybearena</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Innovative World-Class Knowledge &amp; Skills</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2400657"/>
          </a:xfrm>
          <a:prstGeom prst="rect">
            <a:avLst/>
          </a:prstGeom>
          <a:noFill/>
        </p:spPr>
        <p:txBody>
          <a:bodyPr wrap="square" rtlCol="0">
            <a:spAutoFit/>
          </a:bodyPr>
          <a:lstStyle/>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Having done thorough research on digital wellbeing and internet risks, we in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Cybearena</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discovered that nearly 98% of users are aware of the internet risks. Despite that awareness, violations still exist, because the awareness alone is not adequate, safety, protection, and digital wellbeing training should be conducted, and training on basic digital skills should be prioritized. Introducing these skills into curricula is remarkable progress, but training should reach the parents too. Through this, we came up with the term cybersecurity coaching, an unprecedented concept to adapt to life changes. </a:t>
            </a:r>
          </a:p>
          <a:p>
            <a:pPr algn="just"/>
            <a:endPar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Cybearena</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aims to produce a set of smart educational courses and programs on cybersecurity and digital wellbeing through its smart apps. It allows a peer learning system and offers continuous learning, follow-ups, and technical support. Programs correspond to various age categories and scientific backgrounds. We seek to provide an education that takes individual differences into consideration. In addition to enhancing the written content, such as printed and e-books, we enhanced auditory awareness, such as podcasts and audiobooks that meet all different cognitive learning styles.</a:t>
            </a:r>
          </a:p>
        </p:txBody>
      </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672273611"/>
              </p:ext>
            </p:extLst>
          </p:nvPr>
        </p:nvGraphicFramePr>
        <p:xfrm>
          <a:off x="7908324"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Abdnour Sami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AbdAlnourSami@gmail.com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grpSp>
        <p:nvGrpSpPr>
          <p:cNvPr id="23" name="Group 22">
            <a:extLst>
              <a:ext uri="{FF2B5EF4-FFF2-40B4-BE49-F238E27FC236}">
                <a16:creationId xmlns:a16="http://schemas.microsoft.com/office/drawing/2014/main" id="{9FE6B20F-C7A7-437B-8617-9DEC7E5A5250}"/>
              </a:ext>
            </a:extLst>
          </p:cNvPr>
          <p:cNvGrpSpPr/>
          <p:nvPr/>
        </p:nvGrpSpPr>
        <p:grpSpPr>
          <a:xfrm>
            <a:off x="1843915" y="4841965"/>
            <a:ext cx="1822441" cy="412298"/>
            <a:chOff x="4643634" y="4956561"/>
            <a:chExt cx="2008261" cy="454337"/>
          </a:xfrm>
        </p:grpSpPr>
        <p:sp>
          <p:nvSpPr>
            <p:cNvPr id="24" name="Rectangle 23">
              <a:hlinkClick r:id="rId3"/>
              <a:extLst>
                <a:ext uri="{FF2B5EF4-FFF2-40B4-BE49-F238E27FC236}">
                  <a16:creationId xmlns:a16="http://schemas.microsoft.com/office/drawing/2014/main" id="{A9755BBE-1571-4DEB-9CF0-C7AFBF383D1F}"/>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Graphic 24" descr="Play">
              <a:extLst>
                <a:ext uri="{FF2B5EF4-FFF2-40B4-BE49-F238E27FC236}">
                  <a16:creationId xmlns:a16="http://schemas.microsoft.com/office/drawing/2014/main" id="{BD7BB4ED-90D1-4324-98E8-5E917E07823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26" name="TextBox 25">
              <a:extLst>
                <a:ext uri="{FF2B5EF4-FFF2-40B4-BE49-F238E27FC236}">
                  <a16:creationId xmlns:a16="http://schemas.microsoft.com/office/drawing/2014/main" id="{869FBCFC-4E93-475C-A6F9-9FF3D0EBB3C9}"/>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27" name="Group 26">
            <a:extLst>
              <a:ext uri="{FF2B5EF4-FFF2-40B4-BE49-F238E27FC236}">
                <a16:creationId xmlns:a16="http://schemas.microsoft.com/office/drawing/2014/main" id="{E2DE20EF-2DDF-4AB6-90C7-214224A72FFD}"/>
              </a:ext>
            </a:extLst>
          </p:cNvPr>
          <p:cNvGrpSpPr/>
          <p:nvPr/>
        </p:nvGrpSpPr>
        <p:grpSpPr>
          <a:xfrm>
            <a:off x="3880090" y="4841965"/>
            <a:ext cx="1822441" cy="412298"/>
            <a:chOff x="6828090" y="4956561"/>
            <a:chExt cx="2008261" cy="454337"/>
          </a:xfrm>
        </p:grpSpPr>
        <p:sp>
          <p:nvSpPr>
            <p:cNvPr id="28" name="Rectangle 27">
              <a:hlinkClick r:id="rId6"/>
              <a:extLst>
                <a:ext uri="{FF2B5EF4-FFF2-40B4-BE49-F238E27FC236}">
                  <a16:creationId xmlns:a16="http://schemas.microsoft.com/office/drawing/2014/main" id="{3953E59C-186D-45EC-8341-E105580AA79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358A2D0-48A9-41EE-A9E8-4A10EAF8442E}"/>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30" name="Graphic 29" descr="Projector screen">
              <a:extLst>
                <a:ext uri="{FF2B5EF4-FFF2-40B4-BE49-F238E27FC236}">
                  <a16:creationId xmlns:a16="http://schemas.microsoft.com/office/drawing/2014/main" id="{85882661-5DD2-4EB5-9C9C-8209531B2E8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cxnSp>
        <p:nvCxnSpPr>
          <p:cNvPr id="31" name="Straight Connector 30">
            <a:extLst>
              <a:ext uri="{FF2B5EF4-FFF2-40B4-BE49-F238E27FC236}">
                <a16:creationId xmlns:a16="http://schemas.microsoft.com/office/drawing/2014/main" id="{E74CB477-0F14-4735-81D8-A575ECD0B380}"/>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7453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One Small Step 4 Man</a:t>
            </a: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Better Financial Services using FinTech</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1015663"/>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FASTLANE is an e-payment service for public transportation based on Facial Recognition and AI models. You easily sign up, use any public transportation means, and we will recognize you, calculate when you got in and out, then handle the payment on your behalf. Your only job is to sit back and enjoy the ride.</a:t>
            </a: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1843915" y="4841965"/>
            <a:ext cx="1822441" cy="412298"/>
            <a:chOff x="4643634" y="4956561"/>
            <a:chExt cx="2008261" cy="454337"/>
          </a:xfrm>
        </p:grpSpPr>
        <p:sp>
          <p:nvSpPr>
            <p:cNvPr id="15" name="Rectangle 14">
              <a:hlinkClick r:id="rId2"/>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5"/>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3476556250"/>
              </p:ext>
            </p:extLst>
          </p:nvPr>
        </p:nvGraphicFramePr>
        <p:xfrm>
          <a:off x="7908324" y="1993557"/>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Momen Mahmoud Ahmed Odeh</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momen.odeh.a9@gmail.com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Muna Dahir Ali Yusuf</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muna.d.ali@hotmail.com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Lamiaa Khaled Ismaeil Ahmed Hussein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lamy1199@hotmail.com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344770715"/>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Henok Ali Umer</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henokali1@gmail.com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3981023184"/>
                  </a:ext>
                </a:extLst>
              </a:tr>
            </a:tbl>
          </a:graphicData>
        </a:graphic>
      </p:graphicFrame>
      <p:cxnSp>
        <p:nvCxnSpPr>
          <p:cNvPr id="23" name="Straight Connector 22">
            <a:extLst>
              <a:ext uri="{FF2B5EF4-FFF2-40B4-BE49-F238E27FC236}">
                <a16:creationId xmlns:a16="http://schemas.microsoft.com/office/drawing/2014/main" id="{06BE4D40-CB21-47B0-B0B6-8E918B5C81FE}"/>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760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181233" y="224029"/>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Tagah</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181233" y="593361"/>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Theme: Agile &amp; Proactive Digital Government </a:t>
            </a:r>
          </a:p>
        </p:txBody>
      </p:sp>
      <p:sp>
        <p:nvSpPr>
          <p:cNvPr id="9" name="TextBox 8">
            <a:extLst>
              <a:ext uri="{FF2B5EF4-FFF2-40B4-BE49-F238E27FC236}">
                <a16:creationId xmlns:a16="http://schemas.microsoft.com/office/drawing/2014/main" id="{EEB1396A-ADB3-497A-9984-499E4AFEDF9F}"/>
              </a:ext>
            </a:extLst>
          </p:cNvPr>
          <p:cNvSpPr txBox="1"/>
          <p:nvPr/>
        </p:nvSpPr>
        <p:spPr>
          <a:xfrm>
            <a:off x="18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10" name="TextBox 9">
            <a:extLst>
              <a:ext uri="{FF2B5EF4-FFF2-40B4-BE49-F238E27FC236}">
                <a16:creationId xmlns:a16="http://schemas.microsoft.com/office/drawing/2014/main" id="{42B0CA80-2D16-4936-B829-DD08602813BC}"/>
              </a:ext>
            </a:extLst>
          </p:cNvPr>
          <p:cNvSpPr txBox="1"/>
          <p:nvPr/>
        </p:nvSpPr>
        <p:spPr>
          <a:xfrm>
            <a:off x="7801233" y="1575035"/>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cxnSp>
        <p:nvCxnSpPr>
          <p:cNvPr id="12" name="Straight Connector 11">
            <a:extLst>
              <a:ext uri="{FF2B5EF4-FFF2-40B4-BE49-F238E27FC236}">
                <a16:creationId xmlns:a16="http://schemas.microsoft.com/office/drawing/2014/main" id="{F4B4CB7B-6289-4ECD-845B-E4D202B0D7F1}"/>
              </a:ext>
            </a:extLst>
          </p:cNvPr>
          <p:cNvCxnSpPr/>
          <p:nvPr/>
        </p:nvCxnSpPr>
        <p:spPr>
          <a:xfrm>
            <a:off x="263611" y="1993557"/>
            <a:ext cx="5008605"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9365F5-F93E-42FC-BF1B-B66A60E5FE1C}"/>
              </a:ext>
            </a:extLst>
          </p:cNvPr>
          <p:cNvSpPr txBox="1"/>
          <p:nvPr/>
        </p:nvSpPr>
        <p:spPr>
          <a:xfrm>
            <a:off x="263611" y="2102020"/>
            <a:ext cx="5438920" cy="830997"/>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An accurate mathematical program that analyzes the information of the UAE energy sector to help in deciding to reduce carbon emissions, lower the cost of electricity production, and know the best future plans for expanding production capacity by energy sources (gas, nuclear energy, and clean energy).</a:t>
            </a:r>
          </a:p>
        </p:txBody>
      </p:sp>
      <p:grpSp>
        <p:nvGrpSpPr>
          <p:cNvPr id="18" name="Group 17">
            <a:extLst>
              <a:ext uri="{FF2B5EF4-FFF2-40B4-BE49-F238E27FC236}">
                <a16:creationId xmlns:a16="http://schemas.microsoft.com/office/drawing/2014/main" id="{0B3D7CF0-C1A2-4E4F-9470-52D89DCB55DA}"/>
              </a:ext>
            </a:extLst>
          </p:cNvPr>
          <p:cNvGrpSpPr/>
          <p:nvPr/>
        </p:nvGrpSpPr>
        <p:grpSpPr>
          <a:xfrm>
            <a:off x="3880090" y="4841965"/>
            <a:ext cx="1822441" cy="412298"/>
            <a:chOff x="6828090" y="4956561"/>
            <a:chExt cx="2008261" cy="454337"/>
          </a:xfrm>
        </p:grpSpPr>
        <p:sp>
          <p:nvSpPr>
            <p:cNvPr id="19" name="Rectangle 18">
              <a:hlinkClick r:id="rId2"/>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2796130654"/>
              </p:ext>
            </p:extLst>
          </p:nvPr>
        </p:nvGraphicFramePr>
        <p:xfrm>
          <a:off x="790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Moza Salim Mohammed Al Naimi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mozaalnaimi@googlemail.com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Rashid Khalifa Mohammed Hasan Al Nuaimi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6"/>
                        </a:rPr>
                        <a:t>ralneaimi@hotmail.com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cxnSp>
        <p:nvCxnSpPr>
          <p:cNvPr id="23" name="Straight Connector 22">
            <a:extLst>
              <a:ext uri="{FF2B5EF4-FFF2-40B4-BE49-F238E27FC236}">
                <a16:creationId xmlns:a16="http://schemas.microsoft.com/office/drawing/2014/main" id="{C317898C-94CF-4A6D-89BE-D6ED8D751113}"/>
              </a:ext>
            </a:extLst>
          </p:cNvPr>
          <p:cNvCxnSpPr>
            <a:cxnSpLocks/>
          </p:cNvCxnSpPr>
          <p:nvPr/>
        </p:nvCxnSpPr>
        <p:spPr>
          <a:xfrm>
            <a:off x="263611"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487048"/>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A18661"/>
      </a:accent1>
      <a:accent2>
        <a:srgbClr val="ED7D31"/>
      </a:accent2>
      <a:accent3>
        <a:srgbClr val="A5A5A5"/>
      </a:accent3>
      <a:accent4>
        <a:srgbClr val="FFC000"/>
      </a:accent4>
      <a:accent5>
        <a:srgbClr val="5B9BD5"/>
      </a:accent5>
      <a:accent6>
        <a:srgbClr val="70AD47"/>
      </a:accent6>
      <a:hlink>
        <a:srgbClr val="44546A"/>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TotalTime>
  <Words>5534</Words>
  <Application>Microsoft Macintosh PowerPoint</Application>
  <PresentationFormat>Widescreen</PresentationFormat>
  <Paragraphs>433</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DIN Next LT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Akram Salah</dc:creator>
  <cp:lastModifiedBy>Akram Salah</cp:lastModifiedBy>
  <cp:revision>16</cp:revision>
  <dcterms:created xsi:type="dcterms:W3CDTF">2022-04-14T10:54:38Z</dcterms:created>
  <dcterms:modified xsi:type="dcterms:W3CDTF">2022-04-18T09:59:07Z</dcterms:modified>
</cp:coreProperties>
</file>