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91" r:id="rId5"/>
    <p:sldId id="292" r:id="rId6"/>
    <p:sldId id="293" r:id="rId7"/>
    <p:sldId id="294" r:id="rId8"/>
    <p:sldId id="295" r:id="rId9"/>
    <p:sldId id="296" r:id="rId10"/>
    <p:sldId id="297" r:id="rId11"/>
    <p:sldId id="298" r:id="rId12"/>
    <p:sldId id="299" r:id="rId13"/>
    <p:sldId id="300" r:id="rId14"/>
    <p:sldId id="301" r:id="rId15"/>
    <p:sldId id="302" r:id="rId16"/>
    <p:sldId id="303" r:id="rId17"/>
    <p:sldId id="304" r:id="rId18"/>
    <p:sldId id="305" r:id="rId19"/>
    <p:sldId id="306" r:id="rId20"/>
    <p:sldId id="307" r:id="rId21"/>
    <p:sldId id="308" r:id="rId22"/>
    <p:sldId id="309" r:id="rId23"/>
    <p:sldId id="310" r:id="rId24"/>
    <p:sldId id="311" r:id="rId25"/>
    <p:sldId id="312" r:id="rId26"/>
    <p:sldId id="313" r:id="rId27"/>
    <p:sldId id="314" r:id="rId28"/>
    <p:sldId id="315" r:id="rId29"/>
    <p:sldId id="316" r:id="rId30"/>
    <p:sldId id="317" r:id="rId31"/>
    <p:sldId id="318" r:id="rId32"/>
    <p:sldId id="319" r:id="rId33"/>
    <p:sldId id="320" r:id="rId34"/>
    <p:sldId id="321" r:id="rId35"/>
    <p:sldId id="290"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A8A8D6C-AA2B-48F4-8CBE-F0D189F1AB56}">
          <p14:sldIdLst>
            <p14:sldId id="256"/>
            <p14:sldId id="257"/>
          </p14:sldIdLst>
        </p14:section>
        <p14:section name="Untitled Section" id="{435502F7-0E4C-44D2-A2F4-452A55414746}">
          <p14:sldIdLst>
            <p14:sldId id="258"/>
            <p14:sldId id="291"/>
            <p14:sldId id="292"/>
            <p14:sldId id="293"/>
            <p14:sldId id="294"/>
            <p14:sldId id="295"/>
            <p14:sldId id="296"/>
            <p14:sldId id="297"/>
            <p14:sldId id="298"/>
            <p14:sldId id="299"/>
            <p14:sldId id="300"/>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290"/>
          </p14:sldIdLst>
        </p14:section>
      </p14:sectionLst>
    </p:ex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186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533" autoAdjust="0"/>
    <p:restoredTop sz="94660"/>
  </p:normalViewPr>
  <p:slideViewPr>
    <p:cSldViewPr snapToGrid="0" showGuides="1">
      <p:cViewPr varScale="1">
        <p:scale>
          <a:sx n="115" d="100"/>
          <a:sy n="115" d="100"/>
        </p:scale>
        <p:origin x="114" y="108"/>
      </p:cViewPr>
      <p:guideLst>
        <p:guide orient="horz" pos="218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E6AA4-EA54-40CC-96D3-D14C0BDDE3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35F92E3-3DD0-4BFF-BE3D-4F36D02989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5FBDAD4-426B-44F8-8349-C055AC73C999}"/>
              </a:ext>
            </a:extLst>
          </p:cNvPr>
          <p:cNvSpPr>
            <a:spLocks noGrp="1"/>
          </p:cNvSpPr>
          <p:nvPr>
            <p:ph type="dt" sz="half" idx="10"/>
          </p:nvPr>
        </p:nvSpPr>
        <p:spPr/>
        <p:txBody>
          <a:bodyPr/>
          <a:lstStyle/>
          <a:p>
            <a:fld id="{B05FF3EF-44A6-4B0A-A454-E544A2EC38B1}" type="datetimeFigureOut">
              <a:rPr lang="en-US" smtClean="0"/>
              <a:t>4/27/2022</a:t>
            </a:fld>
            <a:endParaRPr lang="en-US"/>
          </a:p>
        </p:txBody>
      </p:sp>
      <p:sp>
        <p:nvSpPr>
          <p:cNvPr id="5" name="Footer Placeholder 4">
            <a:extLst>
              <a:ext uri="{FF2B5EF4-FFF2-40B4-BE49-F238E27FC236}">
                <a16:creationId xmlns:a16="http://schemas.microsoft.com/office/drawing/2014/main" id="{CA34765C-6E57-432C-A13D-0B63FE6324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6F4A99-7FF6-4580-807B-ED9B659BDD48}"/>
              </a:ext>
            </a:extLst>
          </p:cNvPr>
          <p:cNvSpPr>
            <a:spLocks noGrp="1"/>
          </p:cNvSpPr>
          <p:nvPr>
            <p:ph type="sldNum" sz="quarter" idx="12"/>
          </p:nvPr>
        </p:nvSpPr>
        <p:spPr/>
        <p:txBody>
          <a:bodyPr/>
          <a:lstStyle/>
          <a:p>
            <a:fld id="{7C1420D6-A793-47E1-8B26-6C9E6337AF0C}" type="slidenum">
              <a:rPr lang="en-US" smtClean="0"/>
              <a:t>‹#›</a:t>
            </a:fld>
            <a:endParaRPr lang="en-US"/>
          </a:p>
        </p:txBody>
      </p:sp>
    </p:spTree>
    <p:extLst>
      <p:ext uri="{BB962C8B-B14F-4D97-AF65-F5344CB8AC3E}">
        <p14:creationId xmlns:p14="http://schemas.microsoft.com/office/powerpoint/2010/main" val="4175665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057A1-99EF-4A3C-AA84-A93F4F4BB1F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3B5D7D-5D66-4210-8E2D-98876D10028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7C317F-A4A7-4059-B3C9-8039C7582F94}"/>
              </a:ext>
            </a:extLst>
          </p:cNvPr>
          <p:cNvSpPr>
            <a:spLocks noGrp="1"/>
          </p:cNvSpPr>
          <p:nvPr>
            <p:ph type="dt" sz="half" idx="10"/>
          </p:nvPr>
        </p:nvSpPr>
        <p:spPr/>
        <p:txBody>
          <a:bodyPr/>
          <a:lstStyle/>
          <a:p>
            <a:fld id="{B05FF3EF-44A6-4B0A-A454-E544A2EC38B1}" type="datetimeFigureOut">
              <a:rPr lang="en-US" smtClean="0"/>
              <a:t>4/27/2022</a:t>
            </a:fld>
            <a:endParaRPr lang="en-US"/>
          </a:p>
        </p:txBody>
      </p:sp>
      <p:sp>
        <p:nvSpPr>
          <p:cNvPr id="5" name="Footer Placeholder 4">
            <a:extLst>
              <a:ext uri="{FF2B5EF4-FFF2-40B4-BE49-F238E27FC236}">
                <a16:creationId xmlns:a16="http://schemas.microsoft.com/office/drawing/2014/main" id="{B9998D96-45CE-4DE5-941C-34623725FC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836A08-AFD6-4078-9CF3-E79FC3CA8DFF}"/>
              </a:ext>
            </a:extLst>
          </p:cNvPr>
          <p:cNvSpPr>
            <a:spLocks noGrp="1"/>
          </p:cNvSpPr>
          <p:nvPr>
            <p:ph type="sldNum" sz="quarter" idx="12"/>
          </p:nvPr>
        </p:nvSpPr>
        <p:spPr/>
        <p:txBody>
          <a:bodyPr/>
          <a:lstStyle/>
          <a:p>
            <a:fld id="{7C1420D6-A793-47E1-8B26-6C9E6337AF0C}" type="slidenum">
              <a:rPr lang="en-US" smtClean="0"/>
              <a:t>‹#›</a:t>
            </a:fld>
            <a:endParaRPr lang="en-US"/>
          </a:p>
        </p:txBody>
      </p:sp>
    </p:spTree>
    <p:extLst>
      <p:ext uri="{BB962C8B-B14F-4D97-AF65-F5344CB8AC3E}">
        <p14:creationId xmlns:p14="http://schemas.microsoft.com/office/powerpoint/2010/main" val="3827651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B84519-2CB8-4A75-81B5-D5A6ACA95EE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A159148-6DB0-411F-B1EF-5650D8C6DA2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B950F0-E1A0-4BF6-BBA3-289757A178FA}"/>
              </a:ext>
            </a:extLst>
          </p:cNvPr>
          <p:cNvSpPr>
            <a:spLocks noGrp="1"/>
          </p:cNvSpPr>
          <p:nvPr>
            <p:ph type="dt" sz="half" idx="10"/>
          </p:nvPr>
        </p:nvSpPr>
        <p:spPr/>
        <p:txBody>
          <a:bodyPr/>
          <a:lstStyle/>
          <a:p>
            <a:fld id="{B05FF3EF-44A6-4B0A-A454-E544A2EC38B1}" type="datetimeFigureOut">
              <a:rPr lang="en-US" smtClean="0"/>
              <a:t>4/27/2022</a:t>
            </a:fld>
            <a:endParaRPr lang="en-US"/>
          </a:p>
        </p:txBody>
      </p:sp>
      <p:sp>
        <p:nvSpPr>
          <p:cNvPr id="5" name="Footer Placeholder 4">
            <a:extLst>
              <a:ext uri="{FF2B5EF4-FFF2-40B4-BE49-F238E27FC236}">
                <a16:creationId xmlns:a16="http://schemas.microsoft.com/office/drawing/2014/main" id="{C23B84BB-7AD4-4B5C-9DEF-8FC8DC8864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6990AE-9AD8-4026-8E5A-BD1FA9E60A0A}"/>
              </a:ext>
            </a:extLst>
          </p:cNvPr>
          <p:cNvSpPr>
            <a:spLocks noGrp="1"/>
          </p:cNvSpPr>
          <p:nvPr>
            <p:ph type="sldNum" sz="quarter" idx="12"/>
          </p:nvPr>
        </p:nvSpPr>
        <p:spPr/>
        <p:txBody>
          <a:bodyPr/>
          <a:lstStyle/>
          <a:p>
            <a:fld id="{7C1420D6-A793-47E1-8B26-6C9E6337AF0C}" type="slidenum">
              <a:rPr lang="en-US" smtClean="0"/>
              <a:t>‹#›</a:t>
            </a:fld>
            <a:endParaRPr lang="en-US"/>
          </a:p>
        </p:txBody>
      </p:sp>
    </p:spTree>
    <p:extLst>
      <p:ext uri="{BB962C8B-B14F-4D97-AF65-F5344CB8AC3E}">
        <p14:creationId xmlns:p14="http://schemas.microsoft.com/office/powerpoint/2010/main" val="1367363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33D6F-DDA8-4E8E-936B-27C1C85284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823D1B-7A64-4867-971B-F69EF288B3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7D5672-ED85-4B98-B2EE-D32CB9351372}"/>
              </a:ext>
            </a:extLst>
          </p:cNvPr>
          <p:cNvSpPr>
            <a:spLocks noGrp="1"/>
          </p:cNvSpPr>
          <p:nvPr>
            <p:ph type="dt" sz="half" idx="10"/>
          </p:nvPr>
        </p:nvSpPr>
        <p:spPr/>
        <p:txBody>
          <a:bodyPr/>
          <a:lstStyle/>
          <a:p>
            <a:fld id="{B05FF3EF-44A6-4B0A-A454-E544A2EC38B1}" type="datetimeFigureOut">
              <a:rPr lang="en-US" smtClean="0"/>
              <a:t>4/27/2022</a:t>
            </a:fld>
            <a:endParaRPr lang="en-US"/>
          </a:p>
        </p:txBody>
      </p:sp>
      <p:sp>
        <p:nvSpPr>
          <p:cNvPr id="5" name="Footer Placeholder 4">
            <a:extLst>
              <a:ext uri="{FF2B5EF4-FFF2-40B4-BE49-F238E27FC236}">
                <a16:creationId xmlns:a16="http://schemas.microsoft.com/office/drawing/2014/main" id="{75DCCB88-F482-4787-81D6-50F8685FD2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8040F5-2795-4E5A-A22C-722C5BE17196}"/>
              </a:ext>
            </a:extLst>
          </p:cNvPr>
          <p:cNvSpPr>
            <a:spLocks noGrp="1"/>
          </p:cNvSpPr>
          <p:nvPr>
            <p:ph type="sldNum" sz="quarter" idx="12"/>
          </p:nvPr>
        </p:nvSpPr>
        <p:spPr/>
        <p:txBody>
          <a:bodyPr/>
          <a:lstStyle/>
          <a:p>
            <a:fld id="{7C1420D6-A793-47E1-8B26-6C9E6337AF0C}" type="slidenum">
              <a:rPr lang="en-US" smtClean="0"/>
              <a:t>‹#›</a:t>
            </a:fld>
            <a:endParaRPr lang="en-US"/>
          </a:p>
        </p:txBody>
      </p:sp>
    </p:spTree>
    <p:extLst>
      <p:ext uri="{BB962C8B-B14F-4D97-AF65-F5344CB8AC3E}">
        <p14:creationId xmlns:p14="http://schemas.microsoft.com/office/powerpoint/2010/main" val="512272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7FD4E-E7CD-4276-8123-43A79E404F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A4B5A02-3FBE-4422-A477-DE3B09F26F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04FC98-144F-491D-9D01-73664473EFB0}"/>
              </a:ext>
            </a:extLst>
          </p:cNvPr>
          <p:cNvSpPr>
            <a:spLocks noGrp="1"/>
          </p:cNvSpPr>
          <p:nvPr>
            <p:ph type="dt" sz="half" idx="10"/>
          </p:nvPr>
        </p:nvSpPr>
        <p:spPr/>
        <p:txBody>
          <a:bodyPr/>
          <a:lstStyle/>
          <a:p>
            <a:fld id="{B05FF3EF-44A6-4B0A-A454-E544A2EC38B1}" type="datetimeFigureOut">
              <a:rPr lang="en-US" smtClean="0"/>
              <a:t>4/27/2022</a:t>
            </a:fld>
            <a:endParaRPr lang="en-US"/>
          </a:p>
        </p:txBody>
      </p:sp>
      <p:sp>
        <p:nvSpPr>
          <p:cNvPr id="5" name="Footer Placeholder 4">
            <a:extLst>
              <a:ext uri="{FF2B5EF4-FFF2-40B4-BE49-F238E27FC236}">
                <a16:creationId xmlns:a16="http://schemas.microsoft.com/office/drawing/2014/main" id="{E1881B69-7B8F-4962-9E4F-F839C238AF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22FA4D-31D5-4BA7-8395-9EDA0FC62AF9}"/>
              </a:ext>
            </a:extLst>
          </p:cNvPr>
          <p:cNvSpPr>
            <a:spLocks noGrp="1"/>
          </p:cNvSpPr>
          <p:nvPr>
            <p:ph type="sldNum" sz="quarter" idx="12"/>
          </p:nvPr>
        </p:nvSpPr>
        <p:spPr/>
        <p:txBody>
          <a:bodyPr/>
          <a:lstStyle/>
          <a:p>
            <a:fld id="{7C1420D6-A793-47E1-8B26-6C9E6337AF0C}" type="slidenum">
              <a:rPr lang="en-US" smtClean="0"/>
              <a:t>‹#›</a:t>
            </a:fld>
            <a:endParaRPr lang="en-US"/>
          </a:p>
        </p:txBody>
      </p:sp>
    </p:spTree>
    <p:extLst>
      <p:ext uri="{BB962C8B-B14F-4D97-AF65-F5344CB8AC3E}">
        <p14:creationId xmlns:p14="http://schemas.microsoft.com/office/powerpoint/2010/main" val="3857641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5772D-D85A-44C2-82F7-2DAE0F6DFC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E80976-8B95-48C3-A315-FEC0569DFAB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1FF001-B5C3-4D11-BC54-707E63B262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2556F3F-81CE-4457-A370-73B5A9E41019}"/>
              </a:ext>
            </a:extLst>
          </p:cNvPr>
          <p:cNvSpPr>
            <a:spLocks noGrp="1"/>
          </p:cNvSpPr>
          <p:nvPr>
            <p:ph type="dt" sz="half" idx="10"/>
          </p:nvPr>
        </p:nvSpPr>
        <p:spPr/>
        <p:txBody>
          <a:bodyPr/>
          <a:lstStyle/>
          <a:p>
            <a:fld id="{B05FF3EF-44A6-4B0A-A454-E544A2EC38B1}" type="datetimeFigureOut">
              <a:rPr lang="en-US" smtClean="0"/>
              <a:t>4/27/2022</a:t>
            </a:fld>
            <a:endParaRPr lang="en-US"/>
          </a:p>
        </p:txBody>
      </p:sp>
      <p:sp>
        <p:nvSpPr>
          <p:cNvPr id="6" name="Footer Placeholder 5">
            <a:extLst>
              <a:ext uri="{FF2B5EF4-FFF2-40B4-BE49-F238E27FC236}">
                <a16:creationId xmlns:a16="http://schemas.microsoft.com/office/drawing/2014/main" id="{0BEDDA75-5C6A-4DB5-9AE6-A4C736492E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0C2B59-40C8-4F7B-9027-C15A44F087C9}"/>
              </a:ext>
            </a:extLst>
          </p:cNvPr>
          <p:cNvSpPr>
            <a:spLocks noGrp="1"/>
          </p:cNvSpPr>
          <p:nvPr>
            <p:ph type="sldNum" sz="quarter" idx="12"/>
          </p:nvPr>
        </p:nvSpPr>
        <p:spPr/>
        <p:txBody>
          <a:bodyPr/>
          <a:lstStyle/>
          <a:p>
            <a:fld id="{7C1420D6-A793-47E1-8B26-6C9E6337AF0C}" type="slidenum">
              <a:rPr lang="en-US" smtClean="0"/>
              <a:t>‹#›</a:t>
            </a:fld>
            <a:endParaRPr lang="en-US"/>
          </a:p>
        </p:txBody>
      </p:sp>
    </p:spTree>
    <p:extLst>
      <p:ext uri="{BB962C8B-B14F-4D97-AF65-F5344CB8AC3E}">
        <p14:creationId xmlns:p14="http://schemas.microsoft.com/office/powerpoint/2010/main" val="1567303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82DFD-B93F-4606-ACA1-E55229DEA0D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F6129A1-6158-4158-B1F8-2E300AB967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ED68CB-30F0-4C2E-AD1C-3886A270944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74A505A-C61E-418F-81B8-FC706239F8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0170C9A-3D7A-48A5-A261-86F250DD791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759787E-C2F9-4650-90B7-AD125D0D7E8C}"/>
              </a:ext>
            </a:extLst>
          </p:cNvPr>
          <p:cNvSpPr>
            <a:spLocks noGrp="1"/>
          </p:cNvSpPr>
          <p:nvPr>
            <p:ph type="dt" sz="half" idx="10"/>
          </p:nvPr>
        </p:nvSpPr>
        <p:spPr/>
        <p:txBody>
          <a:bodyPr/>
          <a:lstStyle/>
          <a:p>
            <a:fld id="{B05FF3EF-44A6-4B0A-A454-E544A2EC38B1}" type="datetimeFigureOut">
              <a:rPr lang="en-US" smtClean="0"/>
              <a:t>4/27/2022</a:t>
            </a:fld>
            <a:endParaRPr lang="en-US"/>
          </a:p>
        </p:txBody>
      </p:sp>
      <p:sp>
        <p:nvSpPr>
          <p:cNvPr id="8" name="Footer Placeholder 7">
            <a:extLst>
              <a:ext uri="{FF2B5EF4-FFF2-40B4-BE49-F238E27FC236}">
                <a16:creationId xmlns:a16="http://schemas.microsoft.com/office/drawing/2014/main" id="{14EFED4F-FEBA-4455-A45D-0880F17DC30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1EBF05B-C7D4-48BD-9E70-189BE2F5EE41}"/>
              </a:ext>
            </a:extLst>
          </p:cNvPr>
          <p:cNvSpPr>
            <a:spLocks noGrp="1"/>
          </p:cNvSpPr>
          <p:nvPr>
            <p:ph type="sldNum" sz="quarter" idx="12"/>
          </p:nvPr>
        </p:nvSpPr>
        <p:spPr/>
        <p:txBody>
          <a:bodyPr/>
          <a:lstStyle/>
          <a:p>
            <a:fld id="{7C1420D6-A793-47E1-8B26-6C9E6337AF0C}" type="slidenum">
              <a:rPr lang="en-US" smtClean="0"/>
              <a:t>‹#›</a:t>
            </a:fld>
            <a:endParaRPr lang="en-US"/>
          </a:p>
        </p:txBody>
      </p:sp>
    </p:spTree>
    <p:extLst>
      <p:ext uri="{BB962C8B-B14F-4D97-AF65-F5344CB8AC3E}">
        <p14:creationId xmlns:p14="http://schemas.microsoft.com/office/powerpoint/2010/main" val="91723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F8094-BD1F-4040-86F0-5E78C973E3F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FC94C02-79C3-4052-9E83-042867844EEA}"/>
              </a:ext>
            </a:extLst>
          </p:cNvPr>
          <p:cNvSpPr>
            <a:spLocks noGrp="1"/>
          </p:cNvSpPr>
          <p:nvPr>
            <p:ph type="dt" sz="half" idx="10"/>
          </p:nvPr>
        </p:nvSpPr>
        <p:spPr/>
        <p:txBody>
          <a:bodyPr/>
          <a:lstStyle/>
          <a:p>
            <a:fld id="{B05FF3EF-44A6-4B0A-A454-E544A2EC38B1}" type="datetimeFigureOut">
              <a:rPr lang="en-US" smtClean="0"/>
              <a:t>4/27/2022</a:t>
            </a:fld>
            <a:endParaRPr lang="en-US"/>
          </a:p>
        </p:txBody>
      </p:sp>
      <p:sp>
        <p:nvSpPr>
          <p:cNvPr id="4" name="Footer Placeholder 3">
            <a:extLst>
              <a:ext uri="{FF2B5EF4-FFF2-40B4-BE49-F238E27FC236}">
                <a16:creationId xmlns:a16="http://schemas.microsoft.com/office/drawing/2014/main" id="{35A0E709-276B-4497-B6E4-56FE2530C78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8519A39-3B7E-4073-BA6A-9C35D4C94DC3}"/>
              </a:ext>
            </a:extLst>
          </p:cNvPr>
          <p:cNvSpPr>
            <a:spLocks noGrp="1"/>
          </p:cNvSpPr>
          <p:nvPr>
            <p:ph type="sldNum" sz="quarter" idx="12"/>
          </p:nvPr>
        </p:nvSpPr>
        <p:spPr/>
        <p:txBody>
          <a:bodyPr/>
          <a:lstStyle/>
          <a:p>
            <a:fld id="{7C1420D6-A793-47E1-8B26-6C9E6337AF0C}" type="slidenum">
              <a:rPr lang="en-US" smtClean="0"/>
              <a:t>‹#›</a:t>
            </a:fld>
            <a:endParaRPr lang="en-US"/>
          </a:p>
        </p:txBody>
      </p:sp>
    </p:spTree>
    <p:extLst>
      <p:ext uri="{BB962C8B-B14F-4D97-AF65-F5344CB8AC3E}">
        <p14:creationId xmlns:p14="http://schemas.microsoft.com/office/powerpoint/2010/main" val="3281779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152CFB-8D2A-458B-8E4F-B28AE8985D27}"/>
              </a:ext>
            </a:extLst>
          </p:cNvPr>
          <p:cNvSpPr>
            <a:spLocks noGrp="1"/>
          </p:cNvSpPr>
          <p:nvPr>
            <p:ph type="dt" sz="half" idx="10"/>
          </p:nvPr>
        </p:nvSpPr>
        <p:spPr/>
        <p:txBody>
          <a:bodyPr/>
          <a:lstStyle/>
          <a:p>
            <a:fld id="{B05FF3EF-44A6-4B0A-A454-E544A2EC38B1}" type="datetimeFigureOut">
              <a:rPr lang="en-US" smtClean="0"/>
              <a:t>4/27/2022</a:t>
            </a:fld>
            <a:endParaRPr lang="en-US"/>
          </a:p>
        </p:txBody>
      </p:sp>
      <p:sp>
        <p:nvSpPr>
          <p:cNvPr id="3" name="Footer Placeholder 2">
            <a:extLst>
              <a:ext uri="{FF2B5EF4-FFF2-40B4-BE49-F238E27FC236}">
                <a16:creationId xmlns:a16="http://schemas.microsoft.com/office/drawing/2014/main" id="{2282991F-E52F-4BEC-A0DE-D91E62F5FE3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09E8E81-E385-4EF4-8919-E51F6DFDDEDB}"/>
              </a:ext>
            </a:extLst>
          </p:cNvPr>
          <p:cNvSpPr>
            <a:spLocks noGrp="1"/>
          </p:cNvSpPr>
          <p:nvPr>
            <p:ph type="sldNum" sz="quarter" idx="12"/>
          </p:nvPr>
        </p:nvSpPr>
        <p:spPr/>
        <p:txBody>
          <a:bodyPr/>
          <a:lstStyle/>
          <a:p>
            <a:fld id="{7C1420D6-A793-47E1-8B26-6C9E6337AF0C}" type="slidenum">
              <a:rPr lang="en-US" smtClean="0"/>
              <a:t>‹#›</a:t>
            </a:fld>
            <a:endParaRPr lang="en-US"/>
          </a:p>
        </p:txBody>
      </p:sp>
    </p:spTree>
    <p:extLst>
      <p:ext uri="{BB962C8B-B14F-4D97-AF65-F5344CB8AC3E}">
        <p14:creationId xmlns:p14="http://schemas.microsoft.com/office/powerpoint/2010/main" val="1427002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7BC0E-862A-4060-B4FC-814F0EB36E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B773F2-ED42-4251-ACB8-CC3B3B4E31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E708DE3-EEB3-49B4-B821-1E49C5285F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12C20A-6FFC-491C-AE02-356344C60E3F}"/>
              </a:ext>
            </a:extLst>
          </p:cNvPr>
          <p:cNvSpPr>
            <a:spLocks noGrp="1"/>
          </p:cNvSpPr>
          <p:nvPr>
            <p:ph type="dt" sz="half" idx="10"/>
          </p:nvPr>
        </p:nvSpPr>
        <p:spPr/>
        <p:txBody>
          <a:bodyPr/>
          <a:lstStyle/>
          <a:p>
            <a:fld id="{B05FF3EF-44A6-4B0A-A454-E544A2EC38B1}" type="datetimeFigureOut">
              <a:rPr lang="en-US" smtClean="0"/>
              <a:t>4/27/2022</a:t>
            </a:fld>
            <a:endParaRPr lang="en-US"/>
          </a:p>
        </p:txBody>
      </p:sp>
      <p:sp>
        <p:nvSpPr>
          <p:cNvPr id="6" name="Footer Placeholder 5">
            <a:extLst>
              <a:ext uri="{FF2B5EF4-FFF2-40B4-BE49-F238E27FC236}">
                <a16:creationId xmlns:a16="http://schemas.microsoft.com/office/drawing/2014/main" id="{0C9FA772-758C-4C1E-96E2-AA5D02585A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ED61F3-CDF3-47C1-B471-AE4BD39B35F8}"/>
              </a:ext>
            </a:extLst>
          </p:cNvPr>
          <p:cNvSpPr>
            <a:spLocks noGrp="1"/>
          </p:cNvSpPr>
          <p:nvPr>
            <p:ph type="sldNum" sz="quarter" idx="12"/>
          </p:nvPr>
        </p:nvSpPr>
        <p:spPr/>
        <p:txBody>
          <a:bodyPr/>
          <a:lstStyle/>
          <a:p>
            <a:fld id="{7C1420D6-A793-47E1-8B26-6C9E6337AF0C}" type="slidenum">
              <a:rPr lang="en-US" smtClean="0"/>
              <a:t>‹#›</a:t>
            </a:fld>
            <a:endParaRPr lang="en-US"/>
          </a:p>
        </p:txBody>
      </p:sp>
    </p:spTree>
    <p:extLst>
      <p:ext uri="{BB962C8B-B14F-4D97-AF65-F5344CB8AC3E}">
        <p14:creationId xmlns:p14="http://schemas.microsoft.com/office/powerpoint/2010/main" val="4211056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B4D35-61B7-43D2-BC0E-5959F72BC8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F750268-4A37-4A45-A5DB-10D00DA14A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C240702-7F8C-492F-B3A0-E33A423A9A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F12D9F-EA07-413B-A024-79392BE68C68}"/>
              </a:ext>
            </a:extLst>
          </p:cNvPr>
          <p:cNvSpPr>
            <a:spLocks noGrp="1"/>
          </p:cNvSpPr>
          <p:nvPr>
            <p:ph type="dt" sz="half" idx="10"/>
          </p:nvPr>
        </p:nvSpPr>
        <p:spPr/>
        <p:txBody>
          <a:bodyPr/>
          <a:lstStyle/>
          <a:p>
            <a:fld id="{B05FF3EF-44A6-4B0A-A454-E544A2EC38B1}" type="datetimeFigureOut">
              <a:rPr lang="en-US" smtClean="0"/>
              <a:t>4/27/2022</a:t>
            </a:fld>
            <a:endParaRPr lang="en-US"/>
          </a:p>
        </p:txBody>
      </p:sp>
      <p:sp>
        <p:nvSpPr>
          <p:cNvPr id="6" name="Footer Placeholder 5">
            <a:extLst>
              <a:ext uri="{FF2B5EF4-FFF2-40B4-BE49-F238E27FC236}">
                <a16:creationId xmlns:a16="http://schemas.microsoft.com/office/drawing/2014/main" id="{78149FF7-75B0-4260-8A91-2A48ADE482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406494-6568-493A-8EC6-DEA21A0E2869}"/>
              </a:ext>
            </a:extLst>
          </p:cNvPr>
          <p:cNvSpPr>
            <a:spLocks noGrp="1"/>
          </p:cNvSpPr>
          <p:nvPr>
            <p:ph type="sldNum" sz="quarter" idx="12"/>
          </p:nvPr>
        </p:nvSpPr>
        <p:spPr/>
        <p:txBody>
          <a:bodyPr/>
          <a:lstStyle/>
          <a:p>
            <a:fld id="{7C1420D6-A793-47E1-8B26-6C9E6337AF0C}" type="slidenum">
              <a:rPr lang="en-US" smtClean="0"/>
              <a:t>‹#›</a:t>
            </a:fld>
            <a:endParaRPr lang="en-US"/>
          </a:p>
        </p:txBody>
      </p:sp>
    </p:spTree>
    <p:extLst>
      <p:ext uri="{BB962C8B-B14F-4D97-AF65-F5344CB8AC3E}">
        <p14:creationId xmlns:p14="http://schemas.microsoft.com/office/powerpoint/2010/main" val="3611480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A8AFD9-C0B6-4585-A108-77A89A426E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029FB4D-45D2-429B-B448-2A1098AE88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A45EF0-9763-49A4-8B82-5C942925FC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FF3EF-44A6-4B0A-A454-E544A2EC38B1}" type="datetimeFigureOut">
              <a:rPr lang="en-US" smtClean="0"/>
              <a:t>4/27/2022</a:t>
            </a:fld>
            <a:endParaRPr lang="en-US"/>
          </a:p>
        </p:txBody>
      </p:sp>
      <p:sp>
        <p:nvSpPr>
          <p:cNvPr id="5" name="Footer Placeholder 4">
            <a:extLst>
              <a:ext uri="{FF2B5EF4-FFF2-40B4-BE49-F238E27FC236}">
                <a16:creationId xmlns:a16="http://schemas.microsoft.com/office/drawing/2014/main" id="{942DFEAD-707F-4D93-8368-B1D9ACC218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D19CF58-FC00-4B51-8497-4D91F6AB2A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1420D6-A793-47E1-8B26-6C9E6337AF0C}" type="slidenum">
              <a:rPr lang="en-US" smtClean="0"/>
              <a:t>‹#›</a:t>
            </a:fld>
            <a:endParaRPr lang="en-US"/>
          </a:p>
        </p:txBody>
      </p:sp>
      <p:pic>
        <p:nvPicPr>
          <p:cNvPr id="8" name="Picture 7">
            <a:extLst>
              <a:ext uri="{FF2B5EF4-FFF2-40B4-BE49-F238E27FC236}">
                <a16:creationId xmlns:a16="http://schemas.microsoft.com/office/drawing/2014/main" id="{E956AE52-6C03-423D-85DE-920AC396DF92}"/>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7150" y="1802"/>
            <a:ext cx="12296728" cy="6919709"/>
          </a:xfrm>
          <a:prstGeom prst="rect">
            <a:avLst/>
          </a:prstGeom>
        </p:spPr>
      </p:pic>
    </p:spTree>
    <p:extLst>
      <p:ext uri="{BB962C8B-B14F-4D97-AF65-F5344CB8AC3E}">
        <p14:creationId xmlns:p14="http://schemas.microsoft.com/office/powerpoint/2010/main" val="35837151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mailto:sdhaheri97@gmail.com" TargetMode="External"/><Relationship Id="rId7" Type="http://schemas.openxmlformats.org/officeDocument/2006/relationships/hyperlink" Target="https://drive.google.com/file/d/1JE098H0-kv9vzOclUlt8HNNMBLqW8Z-0/view?usp=sharing" TargetMode="External"/><Relationship Id="rId2" Type="http://schemas.openxmlformats.org/officeDocument/2006/relationships/hyperlink" Target="mailto:dhaheri39@gmail.com" TargetMode="External"/><Relationship Id="rId1" Type="http://schemas.openxmlformats.org/officeDocument/2006/relationships/slideLayout" Target="../slideLayouts/slideLayout1.xml"/><Relationship Id="rId6" Type="http://schemas.openxmlformats.org/officeDocument/2006/relationships/image" Target="../media/image6.svg"/><Relationship Id="rId5" Type="http://schemas.openxmlformats.org/officeDocument/2006/relationships/image" Target="../media/image10.png"/><Relationship Id="rId4" Type="http://schemas.openxmlformats.org/officeDocument/2006/relationships/hyperlink" Target="https://www.dropbox.com/s/mo0wkw86fqgb4og/IMG_3819.MOV?dl=0" TargetMode="External"/><Relationship Id="rId9" Type="http://schemas.openxmlformats.org/officeDocument/2006/relationships/image" Target="../media/image8.svg"/></Relationships>
</file>

<file path=ppt/slides/_rels/slide11.xml.rels><?xml version="1.0" encoding="UTF-8" standalone="yes"?>
<Relationships xmlns="http://schemas.openxmlformats.org/package/2006/relationships"><Relationship Id="rId8" Type="http://schemas.openxmlformats.org/officeDocument/2006/relationships/hyperlink" Target="mailto:m2mr@outlook.com" TargetMode="External"/><Relationship Id="rId3" Type="http://schemas.openxmlformats.org/officeDocument/2006/relationships/image" Target="../media/image10.png"/><Relationship Id="rId7" Type="http://schemas.openxmlformats.org/officeDocument/2006/relationships/image" Target="../media/image8.svg"/><Relationship Id="rId2" Type="http://schemas.openxmlformats.org/officeDocument/2006/relationships/hyperlink" Target="https://drive.google.com/file/d/1PQ3A89yNpzfT8ooV0kMTpijgMb4_oKo4/view?usp=drivesdk" TargetMode="Externa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hyperlink" Target="https://docs.google.com/presentation/d/1W5ZHan09JitD5wPj3qk4dCfnnfg_ITZZ/edit?usp=sharing&amp;ouid=117968570207167426879&amp;rtpof=true&amp;sd=true" TargetMode="External"/><Relationship Id="rId4" Type="http://schemas.openxmlformats.org/officeDocument/2006/relationships/image" Target="../media/image6.svg"/><Relationship Id="rId9" Type="http://schemas.openxmlformats.org/officeDocument/2006/relationships/hyperlink" Target="mailto:vip.sy@outlook.com"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mailto:w-220@hotmail.com" TargetMode="External"/><Relationship Id="rId3" Type="http://schemas.openxmlformats.org/officeDocument/2006/relationships/image" Target="../media/image10.png"/><Relationship Id="rId7" Type="http://schemas.openxmlformats.org/officeDocument/2006/relationships/image" Target="../media/image8.svg"/><Relationship Id="rId2" Type="http://schemas.openxmlformats.org/officeDocument/2006/relationships/hyperlink" Target="https://drive.google.com/file/d/1eZuGqj_hi_jsFK-9OB1EOolgD7B8nqME/view" TargetMode="Externa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hyperlink" Target="https://docs.google.com/presentation/d/1Ouc1XHo-e5vFfjxHYfrOFyryu3mtMkx2/edit?usp=sharing&amp;ouid=117968570207167426879&amp;rtpof=true&amp;sd=true" TargetMode="External"/><Relationship Id="rId10" Type="http://schemas.openxmlformats.org/officeDocument/2006/relationships/hyperlink" Target="mailto:zaynaltamimi@gmail.com" TargetMode="External"/><Relationship Id="rId4" Type="http://schemas.openxmlformats.org/officeDocument/2006/relationships/image" Target="../media/image6.svg"/><Relationship Id="rId9" Type="http://schemas.openxmlformats.org/officeDocument/2006/relationships/hyperlink" Target="mailto:ali.noman.moh@gmail.com"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drive.google.com/file/d/1gfW4YjLwtsbE81vrITOdISs4S55NmdIZ/view" TargetMode="External"/><Relationship Id="rId7"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hyperlink" Target="https://drive.google.com/file/d/1wq5JvlNfzKReOheSqGCY146QLSKA6k4N/view?usp=sharing" TargetMode="External"/><Relationship Id="rId11" Type="http://schemas.openxmlformats.org/officeDocument/2006/relationships/hyperlink" Target="mailto:alghfeli2@gmail.com" TargetMode="External"/><Relationship Id="rId5" Type="http://schemas.openxmlformats.org/officeDocument/2006/relationships/image" Target="../media/image6.svg"/><Relationship Id="rId10" Type="http://schemas.openxmlformats.org/officeDocument/2006/relationships/hyperlink" Target="mailto:rashed.alghfelii@gmail.com" TargetMode="External"/><Relationship Id="rId4" Type="http://schemas.openxmlformats.org/officeDocument/2006/relationships/image" Target="../media/image10.png"/><Relationship Id="rId9" Type="http://schemas.openxmlformats.org/officeDocument/2006/relationships/hyperlink" Target="mailto:alshamsi.abdulaziz1@gmail.com"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drive.google.com/file/d/1NQVfJfRklpzC6bdzjsDZ054ziRr1U3ei/view?usp=sharing" TargetMode="External"/><Relationship Id="rId7"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hyperlink" Target="https://drive.google.com/file/d/1xvpSjgQtcd0SrfZGe5A1XHNh0Ktq7SzT/view?usp=sharing" TargetMode="External"/><Relationship Id="rId5" Type="http://schemas.openxmlformats.org/officeDocument/2006/relationships/image" Target="../media/image6.svg"/><Relationship Id="rId10" Type="http://schemas.openxmlformats.org/officeDocument/2006/relationships/hyperlink" Target="mailto:t.baraajamal@gmail.com" TargetMode="External"/><Relationship Id="rId4" Type="http://schemas.openxmlformats.org/officeDocument/2006/relationships/image" Target="../media/image10.png"/><Relationship Id="rId9" Type="http://schemas.openxmlformats.org/officeDocument/2006/relationships/hyperlink" Target="mailto:reem.sobeih@gmail.com"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youtu.be/WNOIhkZLHqw" TargetMode="External"/><Relationship Id="rId7"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hyperlink" Target="https://drive.google.com/file/d/1xvpSjgQtcd0SrfZGe5A1XHNh0Ktq7SzT/view?usp=sharing" TargetMode="External"/><Relationship Id="rId5" Type="http://schemas.openxmlformats.org/officeDocument/2006/relationships/image" Target="../media/image6.svg"/><Relationship Id="rId4" Type="http://schemas.openxmlformats.org/officeDocument/2006/relationships/image" Target="../media/image10.png"/><Relationship Id="rId9" Type="http://schemas.openxmlformats.org/officeDocument/2006/relationships/hyperlink" Target="mailto:aalzurahi@gmail.com"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mailto:h00390904@hct.ac.ae" TargetMode="External"/><Relationship Id="rId3" Type="http://schemas.openxmlformats.org/officeDocument/2006/relationships/image" Target="../media/image10.png"/><Relationship Id="rId7" Type="http://schemas.openxmlformats.org/officeDocument/2006/relationships/image" Target="../media/image8.svg"/><Relationship Id="rId2" Type="http://schemas.openxmlformats.org/officeDocument/2006/relationships/hyperlink" Target="https://drive.google.com/file/d/1sLD6WkXNuVMGiSlI5Y1RgfFJyXt5EYt_/view" TargetMode="Externa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hyperlink" Target="https://drive.google.com/file/d/1AY5S3GGekaRoxUKQUVh6OsW9gi368KuC/view?usp=sharing" TargetMode="External"/><Relationship Id="rId10" Type="http://schemas.openxmlformats.org/officeDocument/2006/relationships/hyperlink" Target="mailto:neda.shj@gmail.com" TargetMode="External"/><Relationship Id="rId4" Type="http://schemas.openxmlformats.org/officeDocument/2006/relationships/image" Target="../media/image6.svg"/><Relationship Id="rId9" Type="http://schemas.openxmlformats.org/officeDocument/2006/relationships/hyperlink" Target="mailto:h00391516@hct.ac.ae"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mailto:raghavb.global@gmail.com" TargetMode="External"/><Relationship Id="rId3" Type="http://schemas.openxmlformats.org/officeDocument/2006/relationships/image" Target="../media/image10.png"/><Relationship Id="rId7" Type="http://schemas.openxmlformats.org/officeDocument/2006/relationships/image" Target="../media/image8.svg"/><Relationship Id="rId2" Type="http://schemas.openxmlformats.org/officeDocument/2006/relationships/hyperlink" Target="https://drive.google.com/file/d/1f3a9i6TolVaYF53LZPOOpsZoPaK2wPTX/view?usp=sharing" TargetMode="Externa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hyperlink" Target="https://drive.google.com/file/d/1PVFLAos2SqFTg9SJdlku2qaag1neviR9/view?usp=sharing" TargetMode="External"/><Relationship Id="rId4" Type="http://schemas.openxmlformats.org/officeDocument/2006/relationships/image" Target="../media/image6.svg"/></Relationships>
</file>

<file path=ppt/slides/_rels/slide19.xml.rels><?xml version="1.0" encoding="UTF-8" standalone="yes"?>
<Relationships xmlns="http://schemas.openxmlformats.org/package/2006/relationships"><Relationship Id="rId8" Type="http://schemas.openxmlformats.org/officeDocument/2006/relationships/hyperlink" Target="mailto:salkhalaf@aus.edu" TargetMode="External"/><Relationship Id="rId3" Type="http://schemas.openxmlformats.org/officeDocument/2006/relationships/image" Target="../media/image10.png"/><Relationship Id="rId7" Type="http://schemas.openxmlformats.org/officeDocument/2006/relationships/image" Target="../media/image8.svg"/><Relationship Id="rId2" Type="http://schemas.openxmlformats.org/officeDocument/2006/relationships/hyperlink" Target="https://youtu.be/4iUE8TovZ0Y" TargetMode="Externa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hyperlink" Target="https://drive.google.com/file/d/1IC8dy75l3ULV6_2RIjnPLuNf_1lNVi59/view?usp=sharing" TargetMode="External"/><Relationship Id="rId4" Type="http://schemas.openxmlformats.org/officeDocument/2006/relationships/image" Target="../media/image6.sv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hyperlink" Target="mailto:abubakrsajith@hotmail.com" TargetMode="External"/><Relationship Id="rId3" Type="http://schemas.openxmlformats.org/officeDocument/2006/relationships/image" Target="../media/image10.png"/><Relationship Id="rId7" Type="http://schemas.openxmlformats.org/officeDocument/2006/relationships/image" Target="../media/image8.svg"/><Relationship Id="rId2" Type="http://schemas.openxmlformats.org/officeDocument/2006/relationships/hyperlink" Target="https://vimeo.com/687247924" TargetMode="Externa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hyperlink" Target="https://drive.google.com/file/d/1R_I_ljSlTUhq78Ol0S9w5rniKS-VLqbL/view?usp=sharing" TargetMode="External"/><Relationship Id="rId4" Type="http://schemas.openxmlformats.org/officeDocument/2006/relationships/image" Target="../media/image6.sv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docs.google.com/presentation/d/1YD0v-2p-bf1NIXODGkgB3Jgihz1GApJe/edit?usp=sharing&amp;ouid=117968570207167426879&amp;rtpof=true&amp;sd=true" TargetMode="External"/><Relationship Id="rId1" Type="http://schemas.openxmlformats.org/officeDocument/2006/relationships/slideLayout" Target="../slideLayouts/slideLayout1.xml"/><Relationship Id="rId6" Type="http://schemas.openxmlformats.org/officeDocument/2006/relationships/hyperlink" Target="mailto:ahedm@outlook.com" TargetMode="External"/><Relationship Id="rId5" Type="http://schemas.openxmlformats.org/officeDocument/2006/relationships/hyperlink" Target="mailto:nooraga1999@gmail.com" TargetMode="External"/><Relationship Id="rId4" Type="http://schemas.openxmlformats.org/officeDocument/2006/relationships/image" Target="../media/image8.svg"/></Relationships>
</file>

<file path=ppt/slides/_rels/slide22.xml.rels><?xml version="1.0" encoding="UTF-8" standalone="yes"?>
<Relationships xmlns="http://schemas.openxmlformats.org/package/2006/relationships"><Relationship Id="rId8" Type="http://schemas.openxmlformats.org/officeDocument/2006/relationships/hyperlink" Target="mailto:salnaqbi109@gmail.com" TargetMode="External"/><Relationship Id="rId3" Type="http://schemas.openxmlformats.org/officeDocument/2006/relationships/image" Target="../media/image10.png"/><Relationship Id="rId7" Type="http://schemas.openxmlformats.org/officeDocument/2006/relationships/image" Target="../media/image8.svg"/><Relationship Id="rId12" Type="http://schemas.openxmlformats.org/officeDocument/2006/relationships/hyperlink" Target="mailto:lujaynraed@gmail.com" TargetMode="External"/><Relationship Id="rId2" Type="http://schemas.openxmlformats.org/officeDocument/2006/relationships/hyperlink" Target="https://drive.google.com/file/d/1jKVYgebKSpOCKg6q0LQLGdvyC9cGQmhv/view?usp=sharing" TargetMode="Externa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hyperlink" Target="mailto:k5zoon@hotmail.com" TargetMode="External"/><Relationship Id="rId5" Type="http://schemas.openxmlformats.org/officeDocument/2006/relationships/hyperlink" Target="https://docs.google.com/presentation/d/1n_JMAZWSYppiRuO4JmeC0HuF7FULU8wu/edit?usp=sharing&amp;ouid=117968570207167426879&amp;rtpof=true&amp;sd=true" TargetMode="External"/><Relationship Id="rId10" Type="http://schemas.openxmlformats.org/officeDocument/2006/relationships/hyperlink" Target="mailto:shouq.albraiki@icloud.com" TargetMode="External"/><Relationship Id="rId4" Type="http://schemas.openxmlformats.org/officeDocument/2006/relationships/image" Target="../media/image6.svg"/><Relationship Id="rId9" Type="http://schemas.openxmlformats.org/officeDocument/2006/relationships/hyperlink" Target="mailto:sarakhaledalshamisi@gmail.com"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drive.google.com/file/d/1zzpw66PTZNO1-h-B3dk4MzBo65NuR_5-/view?usp=sharing" TargetMode="External"/><Relationship Id="rId3" Type="http://schemas.openxmlformats.org/officeDocument/2006/relationships/hyperlink" Target="mailto:f20190055@dubai.bits-pilani.ac.in" TargetMode="External"/><Relationship Id="rId7" Type="http://schemas.openxmlformats.org/officeDocument/2006/relationships/image" Target="../media/image6.svg"/><Relationship Id="rId2" Type="http://schemas.openxmlformats.org/officeDocument/2006/relationships/hyperlink" Target="mailto:f20190089@dubai.bits-pilani.ac.in" TargetMode="Externa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hyperlink" Target="https://drive.google.com/file/d/1rrSfiUZV2iHcdJCPo0dBIsvhpFNo-nb-/view?usp=sharing" TargetMode="External"/><Relationship Id="rId10" Type="http://schemas.openxmlformats.org/officeDocument/2006/relationships/image" Target="../media/image8.svg"/><Relationship Id="rId4" Type="http://schemas.openxmlformats.org/officeDocument/2006/relationships/hyperlink" Target="mailto:f20190260@dubai.bits-pilani.ac.in" TargetMode="External"/><Relationship Id="rId9" Type="http://schemas.openxmlformats.org/officeDocument/2006/relationships/image" Target="../media/image11.png"/></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hyperlink" Target="mailto:reem.abdelhamid1998@gmail.com" TargetMode="External"/><Relationship Id="rId3" Type="http://schemas.openxmlformats.org/officeDocument/2006/relationships/hyperlink" Target="https://drive.google.com/file/d/1lMyPFIk6hJDizQSCjfRrHhvg2PUCwa9y/view?usp=sharing" TargetMode="External"/><Relationship Id="rId7" Type="http://schemas.openxmlformats.org/officeDocument/2006/relationships/image" Target="../media/image11.png"/><Relationship Id="rId12" Type="http://schemas.openxmlformats.org/officeDocument/2006/relationships/hyperlink" Target="mailto:teamone54321@gmail.com" TargetMode="Externa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hyperlink" Target="https://drive.google.com/file/d/1fsDydRFbBPT_HSSb5UUZFz8Is2DngFmY/view?usp=sharing" TargetMode="External"/><Relationship Id="rId11" Type="http://schemas.openxmlformats.org/officeDocument/2006/relationships/hyperlink" Target="mailto:hoorsaeed1995@gmail.com" TargetMode="External"/><Relationship Id="rId5" Type="http://schemas.openxmlformats.org/officeDocument/2006/relationships/image" Target="../media/image6.svg"/><Relationship Id="rId10" Type="http://schemas.openxmlformats.org/officeDocument/2006/relationships/hyperlink" Target="mailto:rashed.alghfelii@gmail.com" TargetMode="External"/><Relationship Id="rId4" Type="http://schemas.openxmlformats.org/officeDocument/2006/relationships/image" Target="../media/image10.png"/><Relationship Id="rId9" Type="http://schemas.openxmlformats.org/officeDocument/2006/relationships/hyperlink" Target="mailto:wafaahmed789@gmail.com"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hyperlink" Target="mailto:saharbintm99@gmail.com" TargetMode="External"/><Relationship Id="rId7"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hyperlink" Target="https://drive.google.com/file/d/1pefgBe4nYHfBp2UV1XRLvg--5HY47l3U/view?usp=sharing" TargetMode="External"/><Relationship Id="rId11" Type="http://schemas.openxmlformats.org/officeDocument/2006/relationships/image" Target="../media/image8.svg"/><Relationship Id="rId5" Type="http://schemas.openxmlformats.org/officeDocument/2006/relationships/hyperlink" Target="mailto:atrox066@gmail.com" TargetMode="External"/><Relationship Id="rId10" Type="http://schemas.openxmlformats.org/officeDocument/2006/relationships/image" Target="../media/image11.png"/><Relationship Id="rId4" Type="http://schemas.openxmlformats.org/officeDocument/2006/relationships/hyperlink" Target="mailto:barakaa1969@gmail.com" TargetMode="External"/><Relationship Id="rId9" Type="http://schemas.openxmlformats.org/officeDocument/2006/relationships/hyperlink" Target="https://drive.google.com/file/d/1UhQdEK9shj-eifSrB0InAZelif58rAiI/view?usp=sharing"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drive.google.com/file/d/1gxWJDhXyPYNNpQ9EPgMCaDaNEwMrhecW/view?usp=sharing" TargetMode="External"/><Relationship Id="rId7" Type="http://schemas.openxmlformats.org/officeDocument/2006/relationships/image" Target="../media/image11.png"/><Relationship Id="rId12" Type="http://schemas.openxmlformats.org/officeDocument/2006/relationships/hyperlink" Target="mailto:bavishyaa1994@gmail.com" TargetMode="External"/><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hyperlink" Target="https://www.canva.com/design/DAE4uXyvqgk/gN5OrhOpmjzJ0DrIqmIHvg/view?utm_content=DAE4uXyvqgk&amp;utm_campaign=designshare&amp;utm_medium=link&amp;utm_source=sharebutton" TargetMode="External"/><Relationship Id="rId11" Type="http://schemas.openxmlformats.org/officeDocument/2006/relationships/hyperlink" Target="mailto:sherwinbarretto217@gmail.com" TargetMode="External"/><Relationship Id="rId5" Type="http://schemas.openxmlformats.org/officeDocument/2006/relationships/image" Target="../media/image6.svg"/><Relationship Id="rId10" Type="http://schemas.openxmlformats.org/officeDocument/2006/relationships/hyperlink" Target="mailto:yugmee13@gmail.com" TargetMode="External"/><Relationship Id="rId4" Type="http://schemas.openxmlformats.org/officeDocument/2006/relationships/image" Target="../media/image10.png"/><Relationship Id="rId9" Type="http://schemas.openxmlformats.org/officeDocument/2006/relationships/hyperlink" Target="mailto:pravardhcv@gmail.com"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mailto:manalmohammed1234@icloud.com" TargetMode="External"/><Relationship Id="rId3" Type="http://schemas.openxmlformats.org/officeDocument/2006/relationships/image" Target="../media/image10.png"/><Relationship Id="rId7" Type="http://schemas.openxmlformats.org/officeDocument/2006/relationships/image" Target="../media/image8.svg"/><Relationship Id="rId12" Type="http://schemas.openxmlformats.org/officeDocument/2006/relationships/hyperlink" Target="mailto:safiamoh54321@icloud.com" TargetMode="External"/><Relationship Id="rId2" Type="http://schemas.openxmlformats.org/officeDocument/2006/relationships/hyperlink" Target="https://drive.google.com/file/d/1N_evzP7pxiGXR_uH0MJ_Cey4qSG8309V/view?usp=sharing" TargetMode="Externa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hyperlink" Target="mailto:salamamoh277@gmail.com" TargetMode="External"/><Relationship Id="rId5" Type="http://schemas.openxmlformats.org/officeDocument/2006/relationships/hyperlink" Target="https://drive.google.com/file/d/1NRTvLkdBKsyOJyivjQI8dgNZEpOCSGDI/view?usp=sharing" TargetMode="External"/><Relationship Id="rId10" Type="http://schemas.openxmlformats.org/officeDocument/2006/relationships/hyperlink" Target="mailto:manalgrade71234@gmail.com" TargetMode="External"/><Relationship Id="rId4" Type="http://schemas.openxmlformats.org/officeDocument/2006/relationships/image" Target="../media/image6.svg"/><Relationship Id="rId9" Type="http://schemas.openxmlformats.org/officeDocument/2006/relationships/hyperlink" Target="mailto:reem.ahmed@aurak.ac.ae"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mailto:dr.mohamadmansor@gmail.com" TargetMode="External"/><Relationship Id="rId3" Type="http://schemas.openxmlformats.org/officeDocument/2006/relationships/image" Target="../media/image10.png"/><Relationship Id="rId7" Type="http://schemas.openxmlformats.org/officeDocument/2006/relationships/image" Target="../media/image8.svg"/><Relationship Id="rId2" Type="http://schemas.openxmlformats.org/officeDocument/2006/relationships/hyperlink" Target="https://drive.google.com/file/d/1NUZMyWtaVyUisvlx0jP8bpTXnapL21A_/view" TargetMode="Externa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hyperlink" Target="https://docs.google.com/presentation/d/1UZuH-k_vgUGexbQ9yfWyZngCNGDUXYws/edit?usp=sharing&amp;ouid=117968570207167426879&amp;rtpof=true&amp;sd=true" TargetMode="External"/><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drive.google.com/drive/folders/1WVGjziv4FrRr4g-ZeWfxIaJ3TMWVBxLB?usp=sharing" TargetMode="External"/><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hyperlink" Target="https://drive.google.com/file/d/1Sv4aZYInDDI5E36nmUbGwJhhCNM0gkRb/view?usp=sharing" TargetMode="External"/><Relationship Id="rId11" Type="http://schemas.openxmlformats.org/officeDocument/2006/relationships/hyperlink" Target="mailto:hassan@hcms.ai" TargetMode="External"/><Relationship Id="rId5" Type="http://schemas.openxmlformats.org/officeDocument/2006/relationships/image" Target="../media/image6.svg"/><Relationship Id="rId10" Type="http://schemas.openxmlformats.org/officeDocument/2006/relationships/hyperlink" Target="mailto:iftikhar@hcms.ai" TargetMode="External"/><Relationship Id="rId4" Type="http://schemas.openxmlformats.org/officeDocument/2006/relationships/image" Target="../media/image5.png"/><Relationship Id="rId9" Type="http://schemas.openxmlformats.org/officeDocument/2006/relationships/hyperlink" Target="mailto:abdulla@hcms.ai" TargetMode="External"/></Relationships>
</file>

<file path=ppt/slides/_rels/slide30.xml.rels><?xml version="1.0" encoding="UTF-8" standalone="yes"?>
<Relationships xmlns="http://schemas.openxmlformats.org/package/2006/relationships"><Relationship Id="rId8" Type="http://schemas.openxmlformats.org/officeDocument/2006/relationships/hyperlink" Target="mailto:amtesh_1580@rediffmail.com" TargetMode="External"/><Relationship Id="rId3" Type="http://schemas.openxmlformats.org/officeDocument/2006/relationships/image" Target="../media/image10.png"/><Relationship Id="rId7" Type="http://schemas.openxmlformats.org/officeDocument/2006/relationships/image" Target="../media/image8.svg"/><Relationship Id="rId2" Type="http://schemas.openxmlformats.org/officeDocument/2006/relationships/hyperlink" Target="https://drive.google.com/file/d/1vLRT7okS3pw9qvdzXz-wOHPj5e000eaP/view?usp=drivesdk" TargetMode="Externa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hyperlink" Target="https://docs.google.com/presentation/d/1jJIDcOQxrdYJg_AaUHQb4gOTmSUonKSt/edit?usp=sharing&amp;ouid=117968570207167426879&amp;rtpof=true&amp;sd=true" TargetMode="External"/><Relationship Id="rId4" Type="http://schemas.openxmlformats.org/officeDocument/2006/relationships/image" Target="../media/image6.svg"/><Relationship Id="rId9" Type="http://schemas.openxmlformats.org/officeDocument/2006/relationships/hyperlink" Target="mailto:apaar2011@gmail.com"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mailto:saif123_53@hotmail.com" TargetMode="External"/><Relationship Id="rId3" Type="http://schemas.openxmlformats.org/officeDocument/2006/relationships/image" Target="../media/image10.png"/><Relationship Id="rId7" Type="http://schemas.openxmlformats.org/officeDocument/2006/relationships/image" Target="../media/image8.svg"/><Relationship Id="rId12" Type="http://schemas.openxmlformats.org/officeDocument/2006/relationships/hyperlink" Target="mailto:st6435@dnschools.com" TargetMode="External"/><Relationship Id="rId2" Type="http://schemas.openxmlformats.org/officeDocument/2006/relationships/hyperlink" Target="https://drive.google.com/file/d/11CW8PleY4F_UvXFBVuh8LAQlE6nxkCyp/view?usp=sharing" TargetMode="Externa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hyperlink" Target="mailto:st4578@dnschools.com" TargetMode="External"/><Relationship Id="rId5" Type="http://schemas.openxmlformats.org/officeDocument/2006/relationships/hyperlink" Target="https://drive.google.com/file/d/1uPEyceKEJz46PgmIScL2Ekn6esVLYyFG/view?usp=sharing" TargetMode="External"/><Relationship Id="rId10" Type="http://schemas.openxmlformats.org/officeDocument/2006/relationships/hyperlink" Target="mailto:ykelbat@gmail.com" TargetMode="External"/><Relationship Id="rId4" Type="http://schemas.openxmlformats.org/officeDocument/2006/relationships/image" Target="../media/image6.svg"/><Relationship Id="rId9" Type="http://schemas.openxmlformats.org/officeDocument/2006/relationships/hyperlink" Target="mailto:st4305@dnschools.com"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mailto:gm2014mo01593.mohamed-smf@smgeducation.org" TargetMode="External"/><Relationship Id="rId3" Type="http://schemas.openxmlformats.org/officeDocument/2006/relationships/image" Target="../media/image10.png"/><Relationship Id="rId7" Type="http://schemas.openxmlformats.org/officeDocument/2006/relationships/image" Target="../media/image8.svg"/><Relationship Id="rId12" Type="http://schemas.openxmlformats.org/officeDocument/2006/relationships/hyperlink" Target="mailto:st6435@dnschools.com" TargetMode="External"/><Relationship Id="rId2" Type="http://schemas.openxmlformats.org/officeDocument/2006/relationships/hyperlink" Target="https://drive.google.com/file/d/12QseVI5Y-fWI2N5pRxRyl0c1Lgdg_H9R/view?usp=sharing" TargetMode="Externa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hyperlink" Target="mailto:st4578@dnschools.com" TargetMode="External"/><Relationship Id="rId5" Type="http://schemas.openxmlformats.org/officeDocument/2006/relationships/hyperlink" Target="https://drive.google.com/file/d/1JZLB9JZciLxftfnJTYkD6OTV-CdCxuk_/view?usp=sharing" TargetMode="External"/><Relationship Id="rId10" Type="http://schemas.openxmlformats.org/officeDocument/2006/relationships/hyperlink" Target="mailto:ykelbat@gmail.com" TargetMode="External"/><Relationship Id="rId4" Type="http://schemas.openxmlformats.org/officeDocument/2006/relationships/image" Target="../media/image6.svg"/><Relationship Id="rId9" Type="http://schemas.openxmlformats.org/officeDocument/2006/relationships/hyperlink" Target="mailto:samer.ke2008@gmail.com"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mailto:ahmed27042004@gmail.com" TargetMode="External"/><Relationship Id="rId3" Type="http://schemas.openxmlformats.org/officeDocument/2006/relationships/image" Target="../media/image10.png"/><Relationship Id="rId7" Type="http://schemas.openxmlformats.org/officeDocument/2006/relationships/hyperlink" Target="mailto:ahmed.alhajjar@hotmail.com" TargetMode="External"/><Relationship Id="rId2" Type="http://schemas.openxmlformats.org/officeDocument/2006/relationships/hyperlink" Target="https://emiratesschoolsese-my.sharepoint.com/:v:/g/personal/ahmed_alhajjar_ese_gov_ae/EYYM3tf74P1NgSBkasslbGIB0qkQ7aSX3gktC7pAWVviLg?e=fw9pI2" TargetMode="External"/><Relationship Id="rId1" Type="http://schemas.openxmlformats.org/officeDocument/2006/relationships/slideLayout" Target="../slideLayouts/slideLayout1.xml"/><Relationship Id="rId6" Type="http://schemas.openxmlformats.org/officeDocument/2006/relationships/image" Target="../media/image8.svg"/><Relationship Id="rId5" Type="http://schemas.openxmlformats.org/officeDocument/2006/relationships/image" Target="../media/image11.png"/><Relationship Id="rId10" Type="http://schemas.openxmlformats.org/officeDocument/2006/relationships/hyperlink" Target="mailto:saif_almulla12@icloud.com" TargetMode="External"/><Relationship Id="rId4" Type="http://schemas.openxmlformats.org/officeDocument/2006/relationships/image" Target="../media/image6.svg"/><Relationship Id="rId9" Type="http://schemas.openxmlformats.org/officeDocument/2006/relationships/hyperlink" Target="mailto:aihjin2014018056@gmail.com" TargetMode="External"/></Relationships>
</file>

<file path=ppt/slides/_rels/slide34.xml.rels><?xml version="1.0" encoding="UTF-8" standalone="yes"?>
<Relationships xmlns="http://schemas.openxmlformats.org/package/2006/relationships"><Relationship Id="rId8" Type="http://schemas.openxmlformats.org/officeDocument/2006/relationships/hyperlink" Target="mailto:alghalya.als@gmail.com" TargetMode="External"/><Relationship Id="rId3" Type="http://schemas.openxmlformats.org/officeDocument/2006/relationships/image" Target="../media/image10.png"/><Relationship Id="rId7" Type="http://schemas.openxmlformats.org/officeDocument/2006/relationships/image" Target="../media/image8.svg"/><Relationship Id="rId2" Type="http://schemas.openxmlformats.org/officeDocument/2006/relationships/hyperlink" Target="https://photos.app.goo.gl/GKhHWDb4vE9UUJdn6" TargetMode="Externa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hyperlink" Target="https://drive.google.com/file/d/1NEJvXxi3mhps9aPBjsFnbL4UyfeVjj1M/view?usp=sharing" TargetMode="External"/><Relationship Id="rId10" Type="http://schemas.openxmlformats.org/officeDocument/2006/relationships/hyperlink" Target="mailto:sirinemoubayed@gmail.com" TargetMode="External"/><Relationship Id="rId4" Type="http://schemas.openxmlformats.org/officeDocument/2006/relationships/image" Target="../media/image6.svg"/><Relationship Id="rId9" Type="http://schemas.openxmlformats.org/officeDocument/2006/relationships/hyperlink" Target="mailto:aitryma23@gmail.com"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drive.google.com/file/d/14rVPTspGN_OIiOQOabYwrM7Fdsta_QfG/view?usp=sharing" TargetMode="External"/><Relationship Id="rId7"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hyperlink" Target="https://drive.google.com/file/d/1vH8Fgh3rH_Gkd-KphePztWzdSWvtWyMS/view?usp=sharing" TargetMode="External"/><Relationship Id="rId5" Type="http://schemas.openxmlformats.org/officeDocument/2006/relationships/image" Target="../media/image6.svg"/><Relationship Id="rId10" Type="http://schemas.openxmlformats.org/officeDocument/2006/relationships/hyperlink" Target="mailto:farhat@theunitors.com" TargetMode="External"/><Relationship Id="rId4" Type="http://schemas.openxmlformats.org/officeDocument/2006/relationships/image" Target="../media/image10.png"/><Relationship Id="rId9" Type="http://schemas.openxmlformats.org/officeDocument/2006/relationships/hyperlink" Target="mailto:geovamsiputta@gmail.com"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drive.google.com/file/d/14rVPTspGN_OIiOQOabYwrM7Fdsta_QfG/view?usp=sharing" TargetMode="External"/><Relationship Id="rId7"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hyperlink" Target="https://drive.google.com/file/d/1vH8Fgh3rH_Gkd-KphePztWzdSWvtWyMS/view?usp=sharing" TargetMode="External"/><Relationship Id="rId5" Type="http://schemas.openxmlformats.org/officeDocument/2006/relationships/image" Target="../media/image6.svg"/><Relationship Id="rId10" Type="http://schemas.openxmlformats.org/officeDocument/2006/relationships/hyperlink" Target="mailto:fatom.s.aly@gmail.com" TargetMode="External"/><Relationship Id="rId4" Type="http://schemas.openxmlformats.org/officeDocument/2006/relationships/image" Target="../media/image10.png"/><Relationship Id="rId9" Type="http://schemas.openxmlformats.org/officeDocument/2006/relationships/hyperlink" Target="mailto:mustafarrag@gmail.com"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mailto:mahmoud.s@crepme.com" TargetMode="External"/><Relationship Id="rId3" Type="http://schemas.openxmlformats.org/officeDocument/2006/relationships/image" Target="../media/image10.png"/><Relationship Id="rId7" Type="http://schemas.openxmlformats.org/officeDocument/2006/relationships/image" Target="../media/image8.svg"/><Relationship Id="rId2" Type="http://schemas.openxmlformats.org/officeDocument/2006/relationships/hyperlink" Target="https://youtu.be/8_jY6RBE8UQ" TargetMode="Externa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hyperlink" Target="https://drive.google.com/file/d/1QEWtCwrdlvYGF_sEHRMXjCWN_MxRFiyt/view?usp=sharing" TargetMode="External"/><Relationship Id="rId4" Type="http://schemas.openxmlformats.org/officeDocument/2006/relationships/image" Target="../media/image6.svg"/><Relationship Id="rId9" Type="http://schemas.openxmlformats.org/officeDocument/2006/relationships/hyperlink" Target="mailto:charan@crepme.com"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mailto:AbdAlnourSami@gmail.com" TargetMode="External"/><Relationship Id="rId3" Type="http://schemas.openxmlformats.org/officeDocument/2006/relationships/image" Target="../media/image10.png"/><Relationship Id="rId7" Type="http://schemas.openxmlformats.org/officeDocument/2006/relationships/image" Target="../media/image8.svg"/><Relationship Id="rId2" Type="http://schemas.openxmlformats.org/officeDocument/2006/relationships/hyperlink" Target="https://www.youtube.com/watch?v=uHJdPMYbGQo" TargetMode="Externa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hyperlink" Target="https://drive.google.com/file/d/14U7ovEAAX5HQU0Te2Ob0OoJ1nfBoBnFR/view?usp=sharing" TargetMode="External"/><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8" Type="http://schemas.openxmlformats.org/officeDocument/2006/relationships/hyperlink" Target="mailto:momen.odeh.a9@gmail.com" TargetMode="External"/><Relationship Id="rId3" Type="http://schemas.openxmlformats.org/officeDocument/2006/relationships/image" Target="../media/image10.png"/><Relationship Id="rId7" Type="http://schemas.openxmlformats.org/officeDocument/2006/relationships/image" Target="../media/image8.svg"/><Relationship Id="rId2" Type="http://schemas.openxmlformats.org/officeDocument/2006/relationships/hyperlink" Target="https://drive.google.com/file/d/1lrXXQYDT3wSre-vEUWzWlckKUnMaP4fx/view?usp=sharing" TargetMode="Externa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hyperlink" Target="mailto:henokali1@gmail.com" TargetMode="External"/><Relationship Id="rId5" Type="http://schemas.openxmlformats.org/officeDocument/2006/relationships/hyperlink" Target="https://drive.google.com/file/d/1iSD91oEe8Qx5KTAvFXh9-wkRp-2L9do9/view?usp=sharing" TargetMode="External"/><Relationship Id="rId10" Type="http://schemas.openxmlformats.org/officeDocument/2006/relationships/hyperlink" Target="mailto:lamy1199@hotmail.com" TargetMode="External"/><Relationship Id="rId4" Type="http://schemas.openxmlformats.org/officeDocument/2006/relationships/image" Target="../media/image6.svg"/><Relationship Id="rId9" Type="http://schemas.openxmlformats.org/officeDocument/2006/relationships/hyperlink" Target="mailto:muna.d.ali@hotmail.co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drive.google.com/file/d/1j3_lWteknG8euRJ4vTTrecZVM9mf9jEJ/view?usp=sharing" TargetMode="External"/><Relationship Id="rId1" Type="http://schemas.openxmlformats.org/officeDocument/2006/relationships/slideLayout" Target="../slideLayouts/slideLayout1.xml"/><Relationship Id="rId6" Type="http://schemas.openxmlformats.org/officeDocument/2006/relationships/hyperlink" Target="mailto:ralneaimi@hotmail.com" TargetMode="External"/><Relationship Id="rId5" Type="http://schemas.openxmlformats.org/officeDocument/2006/relationships/hyperlink" Target="mailto:mozaalnaimi@googlemail.com" TargetMode="External"/><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20D53-ABC2-45D5-9810-71611BCAD8B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732AE40B-AE0B-4BBF-9BC8-98CA2C623636}"/>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D263F76F-22FE-4FED-AC35-5F4880C480C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5903" y="-38474"/>
            <a:ext cx="12323806" cy="6934947"/>
          </a:xfrm>
          <a:prstGeom prst="rect">
            <a:avLst/>
          </a:prstGeom>
        </p:spPr>
      </p:pic>
    </p:spTree>
    <p:extLst>
      <p:ext uri="{BB962C8B-B14F-4D97-AF65-F5344CB8AC3E}">
        <p14:creationId xmlns:p14="http://schemas.microsoft.com/office/powerpoint/2010/main" val="2940081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7290099" y="224029"/>
            <a:ext cx="4217773" cy="369332"/>
          </a:xfrm>
          <a:prstGeom prst="rect">
            <a:avLst/>
          </a:prstGeom>
          <a:noFill/>
        </p:spPr>
        <p:txBody>
          <a:bodyPr wrap="square" rtlCol="0">
            <a:spAutoFit/>
          </a:bodyPr>
          <a:lstStyle/>
          <a:p>
            <a:pPr marL="0" algn="r" defTabSz="914400" rtl="1" eaLnBrk="1" latinLnBrk="0" hangingPunct="1"/>
            <a:r>
              <a:rPr lang="ar-SA" b="1" dirty="0">
                <a:solidFill>
                  <a:srgbClr val="A18661"/>
                </a:solidFill>
                <a:latin typeface="DIN Next LT Arabic" panose="020B0503020203050203" pitchFamily="34" charset="-78"/>
                <a:cs typeface="DIN Next LT Arabic" panose="020B0503020203050203" pitchFamily="34" charset="-78"/>
              </a:rPr>
              <a:t>صناع المستقبل</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7290099" y="593361"/>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حكومة رقمية تتسم بالمرونة والاستباقية</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1384995"/>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فكرتنا تتمثل في بناء شبكة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blockchain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أو "سلسلة الكتل" لرقمنة جوازات السفر بأمان. لقد اخترنا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blockchain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لأنها قائمة متزايدة من السجلات تسمى الكتل والتي يتم ربطها باستخدام التشفير. تسجل المعاملات الرقمية ودفاتر الأستاذ الموزعة اللامركزية التي تسجل مصدر الأصول الرقمية. تعمل عبر العديد من أجهزة الكمبيوتر و هي أنظمة غير قابلة للتغيير في اختراقات البيانات والتكيف مع العقود الذكية. تمكنا من تحديد أربع معاملات حالية: معاملات سلسلة التوريد معاملات نظام ادارة الاصول الرقمية معاملات سجلات الموظفين كما اضفنا مقترحا لمعاملة جديدة لنظام جواز السفر الرقمي: معاملة إدارة العقود</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aphicFrame>
        <p:nvGraphicFramePr>
          <p:cNvPr id="15" name="Table 22">
            <a:extLst>
              <a:ext uri="{FF2B5EF4-FFF2-40B4-BE49-F238E27FC236}">
                <a16:creationId xmlns:a16="http://schemas.microsoft.com/office/drawing/2014/main" id="{28047481-E6CA-6D45-B04C-8A0FC5B62314}"/>
              </a:ext>
            </a:extLst>
          </p:cNvPr>
          <p:cNvGraphicFramePr>
            <a:graphicFrameLocks noGrp="1"/>
          </p:cNvGraphicFramePr>
          <p:nvPr>
            <p:extLst>
              <p:ext uri="{D42A27DB-BD31-4B8C-83A1-F6EECF244321}">
                <p14:modId xmlns:p14="http://schemas.microsoft.com/office/powerpoint/2010/main" val="2609321548"/>
              </p:ext>
            </p:extLst>
          </p:nvPr>
        </p:nvGraphicFramePr>
        <p:xfrm>
          <a:off x="264706" y="1993557"/>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Abdulla Mohamed Al Dhaheri</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2"/>
                        </a:rPr>
                        <a:t>dhaheri39@gmail.com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rtl="1"/>
                      <a:r>
                        <a:rPr lang="sv-SE" sz="1200" b="1" dirty="0">
                          <a:solidFill>
                            <a:schemeClr val="tx1">
                              <a:lumMod val="65000"/>
                              <a:lumOff val="35000"/>
                            </a:schemeClr>
                          </a:solidFill>
                          <a:latin typeface="DIN Next LT Arabic" panose="020B0503020203050203" pitchFamily="34" charset="-78"/>
                          <a:cs typeface="DIN Next LT Arabic" panose="020B0503020203050203" pitchFamily="34" charset="-78"/>
                        </a:rPr>
                        <a:t>Shamma Salem Sultan Obaid Aldhaheri</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3"/>
                        </a:rPr>
                        <a:t>sdhaheri97@gmail.com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bl>
          </a:graphicData>
        </a:graphic>
      </p:graphicFrame>
      <p:grpSp>
        <p:nvGrpSpPr>
          <p:cNvPr id="30" name="Group 29">
            <a:extLst>
              <a:ext uri="{FF2B5EF4-FFF2-40B4-BE49-F238E27FC236}">
                <a16:creationId xmlns:a16="http://schemas.microsoft.com/office/drawing/2014/main" id="{0893CF4B-1C22-B344-837D-E841B7D82750}"/>
              </a:ext>
            </a:extLst>
          </p:cNvPr>
          <p:cNvGrpSpPr/>
          <p:nvPr/>
        </p:nvGrpSpPr>
        <p:grpSpPr>
          <a:xfrm>
            <a:off x="6134123" y="4841965"/>
            <a:ext cx="1822441" cy="412298"/>
            <a:chOff x="4643634" y="4956561"/>
            <a:chExt cx="2008261" cy="454337"/>
          </a:xfrm>
        </p:grpSpPr>
        <p:sp>
          <p:nvSpPr>
            <p:cNvPr id="31" name="Rectangle 30">
              <a:hlinkClick r:id="rId4"/>
              <a:extLst>
                <a:ext uri="{FF2B5EF4-FFF2-40B4-BE49-F238E27FC236}">
                  <a16:creationId xmlns:a16="http://schemas.microsoft.com/office/drawing/2014/main" id="{5B584672-6FC0-F147-A0F6-1851771E08E7}"/>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32" name="Graphic 31" descr="Play">
              <a:extLst>
                <a:ext uri="{FF2B5EF4-FFF2-40B4-BE49-F238E27FC236}">
                  <a16:creationId xmlns:a16="http://schemas.microsoft.com/office/drawing/2014/main" id="{B9662AF8-10F7-654C-A9DD-0ADAF7EE349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60783" y="5025435"/>
              <a:ext cx="322114" cy="322114"/>
            </a:xfrm>
            <a:prstGeom prst="rect">
              <a:avLst/>
            </a:prstGeom>
          </p:spPr>
        </p:pic>
        <p:sp>
          <p:nvSpPr>
            <p:cNvPr id="33" name="TextBox 32">
              <a:extLst>
                <a:ext uri="{FF2B5EF4-FFF2-40B4-BE49-F238E27FC236}">
                  <a16:creationId xmlns:a16="http://schemas.microsoft.com/office/drawing/2014/main" id="{75AAA5C0-9539-9C42-BD7C-CBEAF1653D82}"/>
                </a:ext>
              </a:extLst>
            </p:cNvPr>
            <p:cNvSpPr txBox="1"/>
            <p:nvPr/>
          </p:nvSpPr>
          <p:spPr>
            <a:xfrm>
              <a:off x="5376012" y="5044738"/>
              <a:ext cx="1072941"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34" name="Group 33">
            <a:extLst>
              <a:ext uri="{FF2B5EF4-FFF2-40B4-BE49-F238E27FC236}">
                <a16:creationId xmlns:a16="http://schemas.microsoft.com/office/drawing/2014/main" id="{71678731-8CBD-3042-BD09-E2A7A52BC0A7}"/>
              </a:ext>
            </a:extLst>
          </p:cNvPr>
          <p:cNvGrpSpPr/>
          <p:nvPr/>
        </p:nvGrpSpPr>
        <p:grpSpPr>
          <a:xfrm>
            <a:off x="8170298" y="4841965"/>
            <a:ext cx="1822441" cy="412298"/>
            <a:chOff x="6828090" y="4956561"/>
            <a:chExt cx="2008261" cy="454337"/>
          </a:xfrm>
        </p:grpSpPr>
        <p:sp>
          <p:nvSpPr>
            <p:cNvPr id="35" name="Rectangle 34">
              <a:hlinkClick r:id="rId7"/>
              <a:extLst>
                <a:ext uri="{FF2B5EF4-FFF2-40B4-BE49-F238E27FC236}">
                  <a16:creationId xmlns:a16="http://schemas.microsoft.com/office/drawing/2014/main" id="{E92D9B89-5D76-624C-9715-062BA8922458}"/>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6" name="TextBox 35">
              <a:extLst>
                <a:ext uri="{FF2B5EF4-FFF2-40B4-BE49-F238E27FC236}">
                  <a16:creationId xmlns:a16="http://schemas.microsoft.com/office/drawing/2014/main" id="{1C5B8F28-A1B6-6D44-B350-93DE593A6F90}"/>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37" name="Graphic 36" descr="Projector screen">
              <a:extLst>
                <a:ext uri="{FF2B5EF4-FFF2-40B4-BE49-F238E27FC236}">
                  <a16:creationId xmlns:a16="http://schemas.microsoft.com/office/drawing/2014/main" id="{A6390BE4-DB15-6941-80CC-22C9AA50FDE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931929" y="5005209"/>
              <a:ext cx="365760" cy="365760"/>
            </a:xfrm>
            <a:prstGeom prst="rect">
              <a:avLst/>
            </a:prstGeom>
          </p:spPr>
        </p:pic>
      </p:grpSp>
    </p:spTree>
    <p:extLst>
      <p:ext uri="{BB962C8B-B14F-4D97-AF65-F5344CB8AC3E}">
        <p14:creationId xmlns:p14="http://schemas.microsoft.com/office/powerpoint/2010/main" val="180959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7290099" y="224029"/>
            <a:ext cx="4217773" cy="369332"/>
          </a:xfrm>
          <a:prstGeom prst="rect">
            <a:avLst/>
          </a:prstGeom>
          <a:noFill/>
        </p:spPr>
        <p:txBody>
          <a:bodyPr wrap="square" rtlCol="0">
            <a:spAutoFit/>
          </a:bodyPr>
          <a:lstStyle/>
          <a:p>
            <a:pPr algn="r" rtl="1"/>
            <a:r>
              <a:rPr lang="en-US" b="1" dirty="0">
                <a:solidFill>
                  <a:srgbClr val="A18661"/>
                </a:solidFill>
                <a:latin typeface="DIN Next LT Arabic" panose="020B0503020203050203" pitchFamily="34" charset="-78"/>
                <a:cs typeface="DIN Next LT Arabic" panose="020B0503020203050203" pitchFamily="34" charset="-78"/>
              </a:rPr>
              <a:t>2071</a:t>
            </a:r>
          </a:p>
        </p:txBody>
      </p:sp>
      <p:sp>
        <p:nvSpPr>
          <p:cNvPr id="8" name="TextBox 7">
            <a:extLst>
              <a:ext uri="{FF2B5EF4-FFF2-40B4-BE49-F238E27FC236}">
                <a16:creationId xmlns:a16="http://schemas.microsoft.com/office/drawing/2014/main" id="{222ABA08-2922-4B91-AC86-CE3E9024C88B}"/>
              </a:ext>
            </a:extLst>
          </p:cNvPr>
          <p:cNvSpPr txBox="1"/>
          <p:nvPr/>
        </p:nvSpPr>
        <p:spPr>
          <a:xfrm>
            <a:off x="7290099" y="593361"/>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الاستثمار والاقتصاد الرقمي القوي</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1384995"/>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ينقسم النظام إلى نظام محاسبة موحد للجميع في الدولة وتطبيق دفع للأفراد، من خلاله نعرف كمية البيع لدى الشركات والمحلات ولمن باع من الأفراد ومكان سكن المشتري ومكان البيع أو المتجر. ومن خلال ذلك نستطيع مراقبة نقاط البيع المزدحمة في الدولة لتوجيه المستثمرين الجدد إلى الأماكن التي يوجد فيها طلب ولا يوجد منافسين. يقوم النظام بتحديد إذا كان هنالك عمليات بيع أو شراء مشبوهة وتحديد مقدار الضريبة المطلوب من الشركات، وفي حال وجود خسارة لدى أحد المتاجر نستطيع تفضيله للناس مقابل تبرع المتجر للجمعيات الخيرية من المبيعات. لقد قمنا ببناء جزء كبير من النظام وجاهزين لتوفيره بشكل مجاني للدولة.</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289F3A43-09B4-7241-87AB-926B32508509}"/>
              </a:ext>
            </a:extLst>
          </p:cNvPr>
          <p:cNvGrpSpPr/>
          <p:nvPr/>
        </p:nvGrpSpPr>
        <p:grpSpPr>
          <a:xfrm>
            <a:off x="6134123" y="4841965"/>
            <a:ext cx="1822441" cy="412298"/>
            <a:chOff x="4643634" y="4956561"/>
            <a:chExt cx="2008261" cy="454337"/>
          </a:xfrm>
        </p:grpSpPr>
        <p:sp>
          <p:nvSpPr>
            <p:cNvPr id="27" name="Rectangle 26">
              <a:hlinkClick r:id="rId2"/>
              <a:extLst>
                <a:ext uri="{FF2B5EF4-FFF2-40B4-BE49-F238E27FC236}">
                  <a16:creationId xmlns:a16="http://schemas.microsoft.com/office/drawing/2014/main" id="{CFD8AF94-237F-0C42-8B9A-148E8C122B8D}"/>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28" name="Graphic 27" descr="Play">
              <a:extLst>
                <a:ext uri="{FF2B5EF4-FFF2-40B4-BE49-F238E27FC236}">
                  <a16:creationId xmlns:a16="http://schemas.microsoft.com/office/drawing/2014/main" id="{32BE62AC-72FB-C645-A55B-71964858FCA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0783" y="5025435"/>
              <a:ext cx="322114" cy="322114"/>
            </a:xfrm>
            <a:prstGeom prst="rect">
              <a:avLst/>
            </a:prstGeom>
          </p:spPr>
        </p:pic>
        <p:sp>
          <p:nvSpPr>
            <p:cNvPr id="29" name="TextBox 28">
              <a:extLst>
                <a:ext uri="{FF2B5EF4-FFF2-40B4-BE49-F238E27FC236}">
                  <a16:creationId xmlns:a16="http://schemas.microsoft.com/office/drawing/2014/main" id="{6B623A12-8B51-8B44-A3A8-555182ECE22A}"/>
                </a:ext>
              </a:extLst>
            </p:cNvPr>
            <p:cNvSpPr txBox="1"/>
            <p:nvPr/>
          </p:nvSpPr>
          <p:spPr>
            <a:xfrm>
              <a:off x="5376011" y="5044738"/>
              <a:ext cx="1109582"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38" name="Group 37">
            <a:extLst>
              <a:ext uri="{FF2B5EF4-FFF2-40B4-BE49-F238E27FC236}">
                <a16:creationId xmlns:a16="http://schemas.microsoft.com/office/drawing/2014/main" id="{86E5BF8B-EA85-894F-8E2D-828E3AC73457}"/>
              </a:ext>
            </a:extLst>
          </p:cNvPr>
          <p:cNvGrpSpPr/>
          <p:nvPr/>
        </p:nvGrpSpPr>
        <p:grpSpPr>
          <a:xfrm>
            <a:off x="8170298" y="4841965"/>
            <a:ext cx="1822441" cy="412298"/>
            <a:chOff x="6828090" y="4956561"/>
            <a:chExt cx="2008261" cy="454337"/>
          </a:xfrm>
        </p:grpSpPr>
        <p:sp>
          <p:nvSpPr>
            <p:cNvPr id="39" name="Rectangle 38">
              <a:hlinkClick r:id="rId5"/>
              <a:extLst>
                <a:ext uri="{FF2B5EF4-FFF2-40B4-BE49-F238E27FC236}">
                  <a16:creationId xmlns:a16="http://schemas.microsoft.com/office/drawing/2014/main" id="{37B6D1DE-F0EA-ED47-8867-C8ECEBCBC5B3}"/>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0" name="TextBox 39">
              <a:extLst>
                <a:ext uri="{FF2B5EF4-FFF2-40B4-BE49-F238E27FC236}">
                  <a16:creationId xmlns:a16="http://schemas.microsoft.com/office/drawing/2014/main" id="{77ED9086-EA24-1846-A350-EC673FF60C4E}"/>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41" name="Graphic 40" descr="Projector screen">
              <a:extLst>
                <a:ext uri="{FF2B5EF4-FFF2-40B4-BE49-F238E27FC236}">
                  <a16:creationId xmlns:a16="http://schemas.microsoft.com/office/drawing/2014/main" id="{E5EBA232-8420-6A4F-A7ED-205D87575B3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31929" y="5005209"/>
              <a:ext cx="365760" cy="365760"/>
            </a:xfrm>
            <a:prstGeom prst="rect">
              <a:avLst/>
            </a:prstGeom>
          </p:spPr>
        </p:pic>
      </p:grpSp>
      <p:graphicFrame>
        <p:nvGraphicFramePr>
          <p:cNvPr id="43" name="Table 22">
            <a:extLst>
              <a:ext uri="{FF2B5EF4-FFF2-40B4-BE49-F238E27FC236}">
                <a16:creationId xmlns:a16="http://schemas.microsoft.com/office/drawing/2014/main" id="{7E284210-0F95-B94E-BCE1-ED890B560837}"/>
              </a:ext>
            </a:extLst>
          </p:cNvPr>
          <p:cNvGraphicFramePr>
            <a:graphicFrameLocks noGrp="1"/>
          </p:cNvGraphicFramePr>
          <p:nvPr>
            <p:extLst>
              <p:ext uri="{D42A27DB-BD31-4B8C-83A1-F6EECF244321}">
                <p14:modId xmlns:p14="http://schemas.microsoft.com/office/powerpoint/2010/main" val="4134822982"/>
              </p:ext>
            </p:extLst>
          </p:nvPr>
        </p:nvGraphicFramePr>
        <p:xfrm>
          <a:off x="288324" y="1993557"/>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Mohammad Mansur Hussein</a:t>
                      </a:r>
                      <a:endParaRPr lang="en-US" sz="12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8"/>
                        </a:rPr>
                        <a:t>m2mr@outlook.com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rtl="1"/>
                      <a:r>
                        <a:rPr lang="sv-SE" sz="1200" b="1" dirty="0">
                          <a:solidFill>
                            <a:schemeClr val="tx1">
                              <a:lumMod val="65000"/>
                              <a:lumOff val="35000"/>
                            </a:schemeClr>
                          </a:solidFill>
                          <a:latin typeface="DIN Next LT Arabic" panose="020B0503020203050203" pitchFamily="34" charset="-78"/>
                          <a:cs typeface="DIN Next LT Arabic" panose="020B0503020203050203" pitchFamily="34" charset="-78"/>
                        </a:rPr>
                        <a:t>Ibrahim Mansour Hossen</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vip.sy@outlook.com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bl>
          </a:graphicData>
        </a:graphic>
      </p:graphicFrame>
    </p:spTree>
    <p:extLst>
      <p:ext uri="{BB962C8B-B14F-4D97-AF65-F5344CB8AC3E}">
        <p14:creationId xmlns:p14="http://schemas.microsoft.com/office/powerpoint/2010/main" val="2400466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7290099" y="224029"/>
            <a:ext cx="4217773" cy="369332"/>
          </a:xfrm>
          <a:prstGeom prst="rect">
            <a:avLst/>
          </a:prstGeom>
          <a:noFill/>
        </p:spPr>
        <p:txBody>
          <a:bodyPr wrap="square" rtlCol="0">
            <a:spAutoFit/>
          </a:bodyPr>
          <a:lstStyle/>
          <a:p>
            <a:pPr algn="r" rtl="1"/>
            <a:r>
              <a:rPr lang="ar-SA" b="1" dirty="0">
                <a:solidFill>
                  <a:srgbClr val="A18661"/>
                </a:solidFill>
                <a:latin typeface="DIN Next LT Arabic" panose="020B0503020203050203" pitchFamily="34" charset="-78"/>
                <a:cs typeface="DIN Next LT Arabic" panose="020B0503020203050203" pitchFamily="34" charset="-78"/>
              </a:rPr>
              <a:t>ايكو في</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7290099" y="593361"/>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مهارات ومعارف تعتمد على الابتكار</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1569660"/>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الجامعات والمؤسسات الشائعة في جميع أنحاء العالم غير مجهزة بالتقنيات التكنولوجية التي يمكن أن تساعد الأفراد الصم وضعاف السمع في تعليمهم وتوظيفهم، في حين تم إنشاء عدد قليل من الكيانات المتخصصة للأفراد الصم أو معلمي لغة الإشارة أو الشرح التليفزيوني في الفصل في بعض التخصصات فقط. تم اقتراح نظام جديد لمساعدة الصم وضعاف السمع الذين يهدفون إلى مواصلة تعليمهم خارج المراكز الخاصة والتواصل بشكل طبيعي مع المجتمعات التي لم تتعلم لغة الإشارة من خلال تقديم حل برمجي ذكي تم تطويره لنظارات الواقع المعزز ذات الأسعار المعقولة مع النسخ في الوقت الفعلي والتعرف على عاطفة الكلام وميزات المؤشرات الصوتية، فضلاً عن الأدوات المساعدة للفصول الدراسية.</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8297C231-DA28-8641-9A92-592588EC04E7}"/>
              </a:ext>
            </a:extLst>
          </p:cNvPr>
          <p:cNvGrpSpPr/>
          <p:nvPr/>
        </p:nvGrpSpPr>
        <p:grpSpPr>
          <a:xfrm>
            <a:off x="6134123" y="4841965"/>
            <a:ext cx="1822441" cy="412298"/>
            <a:chOff x="4643634" y="4956561"/>
            <a:chExt cx="2008261" cy="454337"/>
          </a:xfrm>
        </p:grpSpPr>
        <p:sp>
          <p:nvSpPr>
            <p:cNvPr id="31" name="Rectangle 30">
              <a:hlinkClick r:id="rId2"/>
              <a:extLst>
                <a:ext uri="{FF2B5EF4-FFF2-40B4-BE49-F238E27FC236}">
                  <a16:creationId xmlns:a16="http://schemas.microsoft.com/office/drawing/2014/main" id="{3DF59826-9B79-294D-B3EE-48B31EA7216D}"/>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32" name="Graphic 31" descr="Play">
              <a:extLst>
                <a:ext uri="{FF2B5EF4-FFF2-40B4-BE49-F238E27FC236}">
                  <a16:creationId xmlns:a16="http://schemas.microsoft.com/office/drawing/2014/main" id="{F4C63399-E871-EE49-AC1D-60C6AFC6D76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0783" y="5025435"/>
              <a:ext cx="322114" cy="322114"/>
            </a:xfrm>
            <a:prstGeom prst="rect">
              <a:avLst/>
            </a:prstGeom>
          </p:spPr>
        </p:pic>
        <p:sp>
          <p:nvSpPr>
            <p:cNvPr id="33" name="TextBox 32">
              <a:extLst>
                <a:ext uri="{FF2B5EF4-FFF2-40B4-BE49-F238E27FC236}">
                  <a16:creationId xmlns:a16="http://schemas.microsoft.com/office/drawing/2014/main" id="{254238D1-B16B-4A44-93B5-A61AC29E9831}"/>
                </a:ext>
              </a:extLst>
            </p:cNvPr>
            <p:cNvSpPr txBox="1"/>
            <p:nvPr/>
          </p:nvSpPr>
          <p:spPr>
            <a:xfrm>
              <a:off x="5376011" y="5044738"/>
              <a:ext cx="106378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34" name="Group 33">
            <a:extLst>
              <a:ext uri="{FF2B5EF4-FFF2-40B4-BE49-F238E27FC236}">
                <a16:creationId xmlns:a16="http://schemas.microsoft.com/office/drawing/2014/main" id="{3F942A68-DC0E-C24C-B626-8ECE4D193129}"/>
              </a:ext>
            </a:extLst>
          </p:cNvPr>
          <p:cNvGrpSpPr/>
          <p:nvPr/>
        </p:nvGrpSpPr>
        <p:grpSpPr>
          <a:xfrm>
            <a:off x="8170298" y="4841965"/>
            <a:ext cx="1822441" cy="412298"/>
            <a:chOff x="6828090" y="4956561"/>
            <a:chExt cx="2008261" cy="454337"/>
          </a:xfrm>
        </p:grpSpPr>
        <p:sp>
          <p:nvSpPr>
            <p:cNvPr id="35" name="Rectangle 34">
              <a:hlinkClick r:id="rId5"/>
              <a:extLst>
                <a:ext uri="{FF2B5EF4-FFF2-40B4-BE49-F238E27FC236}">
                  <a16:creationId xmlns:a16="http://schemas.microsoft.com/office/drawing/2014/main" id="{CAFBA1CD-0011-4742-9B6E-98D1586FF1E4}"/>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6" name="TextBox 35">
              <a:extLst>
                <a:ext uri="{FF2B5EF4-FFF2-40B4-BE49-F238E27FC236}">
                  <a16:creationId xmlns:a16="http://schemas.microsoft.com/office/drawing/2014/main" id="{EEA1D2AF-CF88-7542-940A-E6046F728A9D}"/>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37" name="Graphic 36" descr="Projector screen">
              <a:extLst>
                <a:ext uri="{FF2B5EF4-FFF2-40B4-BE49-F238E27FC236}">
                  <a16:creationId xmlns:a16="http://schemas.microsoft.com/office/drawing/2014/main" id="{6C026A22-29A9-D44E-92F5-F37CF9C9629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31929" y="5005209"/>
              <a:ext cx="365760" cy="365760"/>
            </a:xfrm>
            <a:prstGeom prst="rect">
              <a:avLst/>
            </a:prstGeom>
          </p:spPr>
        </p:pic>
      </p:grpSp>
      <p:graphicFrame>
        <p:nvGraphicFramePr>
          <p:cNvPr id="44" name="Table 22">
            <a:extLst>
              <a:ext uri="{FF2B5EF4-FFF2-40B4-BE49-F238E27FC236}">
                <a16:creationId xmlns:a16="http://schemas.microsoft.com/office/drawing/2014/main" id="{156AA8D0-07C8-594F-9400-8AC606A5846E}"/>
              </a:ext>
            </a:extLst>
          </p:cNvPr>
          <p:cNvGraphicFramePr>
            <a:graphicFrameLocks noGrp="1"/>
          </p:cNvGraphicFramePr>
          <p:nvPr>
            <p:extLst>
              <p:ext uri="{D42A27DB-BD31-4B8C-83A1-F6EECF244321}">
                <p14:modId xmlns:p14="http://schemas.microsoft.com/office/powerpoint/2010/main" val="1889561678"/>
              </p:ext>
            </p:extLst>
          </p:nvPr>
        </p:nvGraphicFramePr>
        <p:xfrm>
          <a:off x="288323" y="1993557"/>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Wessam Ghassan Shehieb</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8"/>
                        </a:rPr>
                        <a:t>w-220@hotmail.com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rtl="1"/>
                      <a:r>
                        <a:rPr lang="sv-SE" sz="1200" b="1" dirty="0">
                          <a:solidFill>
                            <a:schemeClr val="tx1">
                              <a:lumMod val="65000"/>
                              <a:lumOff val="35000"/>
                            </a:schemeClr>
                          </a:solidFill>
                          <a:latin typeface="DIN Next LT Arabic" panose="020B0503020203050203" pitchFamily="34" charset="-78"/>
                          <a:cs typeface="DIN Next LT Arabic" panose="020B0503020203050203" pitchFamily="34" charset="-78"/>
                        </a:rPr>
                        <a:t>Ali Noman Mohammed Ridha Mohammed Ridha</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ali.noman.moh@gmail.com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r h="646121">
                <a:tc>
                  <a:txBody>
                    <a:bodyPr/>
                    <a:lstStyle/>
                    <a:p>
                      <a:pPr algn="r" rtl="1"/>
                      <a:r>
                        <a:rPr lang="sv-SE" sz="1200" b="1" dirty="0">
                          <a:solidFill>
                            <a:schemeClr val="tx1">
                              <a:lumMod val="65000"/>
                              <a:lumOff val="35000"/>
                            </a:schemeClr>
                          </a:solidFill>
                          <a:latin typeface="DIN Next LT Arabic" panose="020B0503020203050203" pitchFamily="34" charset="-78"/>
                          <a:cs typeface="DIN Next LT Arabic" panose="020B0503020203050203" pitchFamily="34" charset="-78"/>
                        </a:rPr>
                        <a:t>Zainulabdeen Ali Hameed Al Tameemi</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zaynaltamimi@gmail.com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endParaRPr>
                    </a:p>
                  </a:txBody>
                  <a:tcPr/>
                </a:tc>
                <a:extLst>
                  <a:ext uri="{0D108BD9-81ED-4DB2-BD59-A6C34878D82A}">
                    <a16:rowId xmlns:a16="http://schemas.microsoft.com/office/drawing/2014/main" val="1345122109"/>
                  </a:ext>
                </a:extLst>
              </a:tr>
            </a:tbl>
          </a:graphicData>
        </a:graphic>
      </p:graphicFrame>
    </p:spTree>
    <p:extLst>
      <p:ext uri="{BB962C8B-B14F-4D97-AF65-F5344CB8AC3E}">
        <p14:creationId xmlns:p14="http://schemas.microsoft.com/office/powerpoint/2010/main" val="3196826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20D53-ABC2-45D5-9810-71611BCAD8B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732AE40B-AE0B-4BBF-9BC8-98CA2C623636}"/>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D263F76F-22FE-4FED-AC35-5F4880C480C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5903" y="-38474"/>
            <a:ext cx="12323805" cy="6934947"/>
          </a:xfrm>
          <a:prstGeom prst="rect">
            <a:avLst/>
          </a:prstGeom>
        </p:spPr>
      </p:pic>
      <p:sp>
        <p:nvSpPr>
          <p:cNvPr id="4" name="TextBox 3">
            <a:extLst>
              <a:ext uri="{FF2B5EF4-FFF2-40B4-BE49-F238E27FC236}">
                <a16:creationId xmlns:a16="http://schemas.microsoft.com/office/drawing/2014/main" id="{22E61FB8-A7CF-440D-801C-1C67638E9080}"/>
              </a:ext>
            </a:extLst>
          </p:cNvPr>
          <p:cNvSpPr txBox="1"/>
          <p:nvPr/>
        </p:nvSpPr>
        <p:spPr>
          <a:xfrm>
            <a:off x="7874937" y="3078818"/>
            <a:ext cx="3588014" cy="523220"/>
          </a:xfrm>
          <a:prstGeom prst="rect">
            <a:avLst/>
          </a:prstGeom>
          <a:noFill/>
        </p:spPr>
        <p:txBody>
          <a:bodyPr wrap="square" rtlCol="0">
            <a:spAutoFit/>
          </a:bodyPr>
          <a:lstStyle/>
          <a:p>
            <a:pPr algn="r" rtl="1"/>
            <a:r>
              <a:rPr lang="ar-EG" sz="2800" b="1" dirty="0">
                <a:solidFill>
                  <a:schemeClr val="bg1"/>
                </a:solidFill>
                <a:latin typeface="DIN Next LT Arabic" panose="020B0503020203050203" pitchFamily="34" charset="-78"/>
                <a:cs typeface="DIN Next LT Arabic" panose="020B0503020203050203" pitchFamily="34" charset="-78"/>
              </a:rPr>
              <a:t>مسار الجامعات</a:t>
            </a:r>
            <a:endParaRPr lang="en-US" sz="2800" b="1" dirty="0">
              <a:solidFill>
                <a:schemeClr val="bg1"/>
              </a:solidFill>
              <a:latin typeface="DIN Next LT Arabic" panose="020B0503020203050203" pitchFamily="34" charset="-78"/>
              <a:cs typeface="DIN Next LT Arabic" panose="020B0503020203050203" pitchFamily="34" charset="-78"/>
            </a:endParaRPr>
          </a:p>
        </p:txBody>
      </p:sp>
    </p:spTree>
    <p:extLst>
      <p:ext uri="{BB962C8B-B14F-4D97-AF65-F5344CB8AC3E}">
        <p14:creationId xmlns:p14="http://schemas.microsoft.com/office/powerpoint/2010/main" val="3857280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A3E0B3-E8DE-41A1-B4A7-29DA4D02972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656411" y="181233"/>
            <a:ext cx="860385" cy="939112"/>
          </a:xfrm>
          <a:prstGeom prst="rect">
            <a:avLst/>
          </a:prstGeom>
        </p:spPr>
      </p:pic>
      <p:sp>
        <p:nvSpPr>
          <p:cNvPr id="7" name="TextBox 6">
            <a:extLst>
              <a:ext uri="{FF2B5EF4-FFF2-40B4-BE49-F238E27FC236}">
                <a16:creationId xmlns:a16="http://schemas.microsoft.com/office/drawing/2014/main" id="{7C31FF44-D332-4374-B837-A6719A036072}"/>
              </a:ext>
            </a:extLst>
          </p:cNvPr>
          <p:cNvSpPr txBox="1"/>
          <p:nvPr/>
        </p:nvSpPr>
        <p:spPr>
          <a:xfrm>
            <a:off x="6248375" y="224029"/>
            <a:ext cx="4217773" cy="646331"/>
          </a:xfrm>
          <a:prstGeom prst="rect">
            <a:avLst/>
          </a:prstGeom>
          <a:noFill/>
        </p:spPr>
        <p:txBody>
          <a:bodyPr wrap="square" rtlCol="0">
            <a:spAutoFit/>
          </a:bodyPr>
          <a:lstStyle/>
          <a:p>
            <a:pPr algn="r"/>
            <a:r>
              <a:rPr lang="en-US" b="1" dirty="0" err="1">
                <a:solidFill>
                  <a:srgbClr val="A18661"/>
                </a:solidFill>
                <a:latin typeface="DIN Next LT Arabic" panose="020B0503020203050203" pitchFamily="34" charset="-78"/>
                <a:cs typeface="DIN Next LT Arabic" panose="020B0503020203050203" pitchFamily="34" charset="-78"/>
              </a:rPr>
              <a:t>UAEPixel</a:t>
            </a:r>
            <a:r>
              <a:rPr lang="en-US" b="1" dirty="0">
                <a:solidFill>
                  <a:srgbClr val="A18661"/>
                </a:solidFill>
                <a:latin typeface="DIN Next LT Arabic" panose="020B0503020203050203" pitchFamily="34" charset="-78"/>
                <a:cs typeface="DIN Next LT Arabic" panose="020B0503020203050203" pitchFamily="34" charset="-78"/>
              </a:rPr>
              <a:t> - </a:t>
            </a:r>
            <a:r>
              <a:rPr lang="ar-EG" b="1" dirty="0">
                <a:solidFill>
                  <a:srgbClr val="A18661"/>
                </a:solidFill>
                <a:latin typeface="DIN Next LT Arabic" panose="020B0503020203050203" pitchFamily="34" charset="-78"/>
                <a:cs typeface="DIN Next LT Arabic" panose="020B0503020203050203" pitchFamily="34" charset="-78"/>
              </a:rPr>
              <a:t>نظام يعمل بالذكاء الاصطناعي لتقليل حوادث الطرق</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6248375" y="851717"/>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تطوير المدن الذكية المستدامة</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1569660"/>
          </a:xfrm>
          <a:prstGeom prst="rect">
            <a:avLst/>
          </a:prstGeom>
          <a:noFill/>
        </p:spPr>
        <p:txBody>
          <a:bodyPr wrap="square" rtlCol="0">
            <a:spAutoFit/>
          </a:bodyPr>
          <a:lstStyle/>
          <a:p>
            <a:pPr algn="just"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UAE Pixel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هو نظام ذكاء اصطناعي يمكن الشرطة في الإمارات من تحويل عملية معالجة البيانات التقليدية إلى طريقة أكثر ثراءً ومنهجية قائمة على الذكاء الاصطناعي، يتكون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UAE Pixel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من ثلاثة أنظمة رئيسية: </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marL="228600" indent="-228600" algn="just" rtl="1">
              <a:buFont typeface="+mj-lt"/>
              <a:buAutoNum type="arabicPeriod"/>
            </a:pP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نظام إدخال بيانات متطور</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marL="228600" indent="-228600" algn="just" rtl="1">
              <a:buFont typeface="+mj-lt"/>
              <a:buAutoNum type="arabicPeriod"/>
            </a:pP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نظام تحليل البيانات المكانية للحوادث</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marL="228600" indent="-228600" algn="just" rtl="1">
              <a:buFont typeface="+mj-lt"/>
              <a:buAutoNum type="arabicPeriod"/>
            </a:pP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نظام الذكاء الاصطناعي (توقع موقع وخطورة حوادث المركبات على طرق الإمارات من خلال الذكاء الاصطناعي)</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4AF41F80-C1DC-6048-A11B-DE88C0361F64}"/>
              </a:ext>
            </a:extLst>
          </p:cNvPr>
          <p:cNvGrpSpPr/>
          <p:nvPr/>
        </p:nvGrpSpPr>
        <p:grpSpPr>
          <a:xfrm>
            <a:off x="6226856" y="4841965"/>
            <a:ext cx="1822441" cy="412298"/>
            <a:chOff x="4643634" y="4956561"/>
            <a:chExt cx="2008261" cy="454337"/>
          </a:xfrm>
        </p:grpSpPr>
        <p:sp>
          <p:nvSpPr>
            <p:cNvPr id="33" name="Rectangle 32">
              <a:hlinkClick r:id="rId3"/>
              <a:extLst>
                <a:ext uri="{FF2B5EF4-FFF2-40B4-BE49-F238E27FC236}">
                  <a16:creationId xmlns:a16="http://schemas.microsoft.com/office/drawing/2014/main" id="{7882EC9E-0F6B-6741-BACF-5E5409B49687}"/>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34" name="Graphic 33" descr="Play">
              <a:extLst>
                <a:ext uri="{FF2B5EF4-FFF2-40B4-BE49-F238E27FC236}">
                  <a16:creationId xmlns:a16="http://schemas.microsoft.com/office/drawing/2014/main" id="{E70D3112-EFB5-3F40-BC92-BC11C3DB723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60783" y="5025435"/>
              <a:ext cx="322114" cy="322114"/>
            </a:xfrm>
            <a:prstGeom prst="rect">
              <a:avLst/>
            </a:prstGeom>
          </p:spPr>
        </p:pic>
        <p:sp>
          <p:nvSpPr>
            <p:cNvPr id="35" name="TextBox 34">
              <a:extLst>
                <a:ext uri="{FF2B5EF4-FFF2-40B4-BE49-F238E27FC236}">
                  <a16:creationId xmlns:a16="http://schemas.microsoft.com/office/drawing/2014/main" id="{29D67855-07AF-5C4C-96DE-1B6C1E8D36AC}"/>
                </a:ext>
              </a:extLst>
            </p:cNvPr>
            <p:cNvSpPr txBox="1"/>
            <p:nvPr/>
          </p:nvSpPr>
          <p:spPr>
            <a:xfrm>
              <a:off x="5376011" y="5044738"/>
              <a:ext cx="1117318"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36" name="Group 35">
            <a:extLst>
              <a:ext uri="{FF2B5EF4-FFF2-40B4-BE49-F238E27FC236}">
                <a16:creationId xmlns:a16="http://schemas.microsoft.com/office/drawing/2014/main" id="{F2FE8BF0-E44C-244D-B6A9-814C96BA6813}"/>
              </a:ext>
            </a:extLst>
          </p:cNvPr>
          <p:cNvGrpSpPr/>
          <p:nvPr/>
        </p:nvGrpSpPr>
        <p:grpSpPr>
          <a:xfrm>
            <a:off x="8263031" y="4841965"/>
            <a:ext cx="1822441" cy="412298"/>
            <a:chOff x="6828090" y="4956561"/>
            <a:chExt cx="2008261" cy="454337"/>
          </a:xfrm>
        </p:grpSpPr>
        <p:sp>
          <p:nvSpPr>
            <p:cNvPr id="37" name="Rectangle 36">
              <a:hlinkClick r:id="rId6"/>
              <a:extLst>
                <a:ext uri="{FF2B5EF4-FFF2-40B4-BE49-F238E27FC236}">
                  <a16:creationId xmlns:a16="http://schemas.microsoft.com/office/drawing/2014/main" id="{7C7FDC36-9616-8340-BD8A-4D1FA3FEBE6D}"/>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8" name="TextBox 37">
              <a:extLst>
                <a:ext uri="{FF2B5EF4-FFF2-40B4-BE49-F238E27FC236}">
                  <a16:creationId xmlns:a16="http://schemas.microsoft.com/office/drawing/2014/main" id="{F8BCEEB2-6435-F747-8CC4-B7AB31C4C6F4}"/>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39" name="Graphic 38" descr="Projector screen">
              <a:extLst>
                <a:ext uri="{FF2B5EF4-FFF2-40B4-BE49-F238E27FC236}">
                  <a16:creationId xmlns:a16="http://schemas.microsoft.com/office/drawing/2014/main" id="{72975418-8B1D-044F-BA10-AB7C7E4106A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31929" y="5005209"/>
              <a:ext cx="365760" cy="365760"/>
            </a:xfrm>
            <a:prstGeom prst="rect">
              <a:avLst/>
            </a:prstGeom>
          </p:spPr>
        </p:pic>
      </p:grpSp>
      <p:graphicFrame>
        <p:nvGraphicFramePr>
          <p:cNvPr id="41" name="Table 22">
            <a:extLst>
              <a:ext uri="{FF2B5EF4-FFF2-40B4-BE49-F238E27FC236}">
                <a16:creationId xmlns:a16="http://schemas.microsoft.com/office/drawing/2014/main" id="{77DFF32D-4825-8740-A65D-1D6DA4D96F3C}"/>
              </a:ext>
            </a:extLst>
          </p:cNvPr>
          <p:cNvGraphicFramePr>
            <a:graphicFrameLocks noGrp="1"/>
          </p:cNvGraphicFramePr>
          <p:nvPr>
            <p:extLst>
              <p:ext uri="{D42A27DB-BD31-4B8C-83A1-F6EECF244321}">
                <p14:modId xmlns:p14="http://schemas.microsoft.com/office/powerpoint/2010/main" val="1461045943"/>
              </p:ext>
            </p:extLst>
          </p:nvPr>
        </p:nvGraphicFramePr>
        <p:xfrm>
          <a:off x="288323" y="1993557"/>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Abdulaziz Ali Suwaid Saeed Alshamsi</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alshamsi.abdulaziz1@gmail.com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Rashed Khalifa Mohammed Balam Alghfeli</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rashed.alghfelii@gmail.com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Abdulla Khalifa Mohammed BalamAlghfeli</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1"/>
                        </a:rPr>
                        <a:t>alghfeli2@gmail.com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endParaRPr>
                    </a:p>
                  </a:txBody>
                  <a:tcPr/>
                </a:tc>
                <a:extLst>
                  <a:ext uri="{0D108BD9-81ED-4DB2-BD59-A6C34878D82A}">
                    <a16:rowId xmlns:a16="http://schemas.microsoft.com/office/drawing/2014/main" val="239677592"/>
                  </a:ext>
                </a:extLst>
              </a:tr>
            </a:tbl>
          </a:graphicData>
        </a:graphic>
      </p:graphicFrame>
    </p:spTree>
    <p:extLst>
      <p:ext uri="{BB962C8B-B14F-4D97-AF65-F5344CB8AC3E}">
        <p14:creationId xmlns:p14="http://schemas.microsoft.com/office/powerpoint/2010/main" val="10428945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A3E0B3-E8DE-41A1-B4A7-29DA4D02972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656411" y="181233"/>
            <a:ext cx="860384" cy="939112"/>
          </a:xfrm>
          <a:prstGeom prst="rect">
            <a:avLst/>
          </a:prstGeom>
        </p:spPr>
      </p:pic>
      <p:sp>
        <p:nvSpPr>
          <p:cNvPr id="7" name="TextBox 6">
            <a:extLst>
              <a:ext uri="{FF2B5EF4-FFF2-40B4-BE49-F238E27FC236}">
                <a16:creationId xmlns:a16="http://schemas.microsoft.com/office/drawing/2014/main" id="{7C31FF44-D332-4374-B837-A6719A036072}"/>
              </a:ext>
            </a:extLst>
          </p:cNvPr>
          <p:cNvSpPr txBox="1"/>
          <p:nvPr/>
        </p:nvSpPr>
        <p:spPr>
          <a:xfrm>
            <a:off x="6248375" y="224029"/>
            <a:ext cx="4217773" cy="369332"/>
          </a:xfrm>
          <a:prstGeom prst="rect">
            <a:avLst/>
          </a:prstGeom>
          <a:noFill/>
        </p:spPr>
        <p:txBody>
          <a:bodyPr wrap="square" rtlCol="0">
            <a:spAutoFit/>
          </a:bodyPr>
          <a:lstStyle/>
          <a:p>
            <a:pPr algn="r"/>
            <a:r>
              <a:rPr lang="ar-SA" b="1" dirty="0">
                <a:solidFill>
                  <a:srgbClr val="A18661"/>
                </a:solidFill>
                <a:latin typeface="DIN Next LT Arabic" panose="020B0503020203050203" pitchFamily="34" charset="-78"/>
                <a:cs typeface="DIN Next LT Arabic" panose="020B0503020203050203" pitchFamily="34" charset="-78"/>
              </a:rPr>
              <a:t>وقفة</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6248375" y="580995"/>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خدمات مالية مدعومة بالتقنيات المتطورة</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1200329"/>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تدور فكرتنا حول تطبيق للتبرعات يعمل بتقنية ال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blockchain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لزيادة إيرادات الأوقاف في الإمارات العربية المتحدة. يوفر التطبيق شفافية للمستخدم في جميع المعاملات التي تتم ويسرد كافة المدفوعات السابقة. كما أنه يحتوي على قسم للتفاعل مع المجتمع. كل هذا بدافع تقديم منصة موحدة للتبرعات تحتوي على قائمة تجمع كل المؤسسات الخيرية والمشاريع المتاحة للاختيار منها. يمكن للمستخدم مشاركة مشاريع التبرع الناجحة التي قام بها مؤخرًا للمساهمة في جذب المستخدمين ليكونوا جزءًا من المبادرة.</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11C66863-3A72-E14A-BCBD-DDF395767C85}"/>
              </a:ext>
            </a:extLst>
          </p:cNvPr>
          <p:cNvGrpSpPr/>
          <p:nvPr/>
        </p:nvGrpSpPr>
        <p:grpSpPr>
          <a:xfrm>
            <a:off x="6226857" y="4841965"/>
            <a:ext cx="1860303" cy="412298"/>
            <a:chOff x="4643634" y="4956561"/>
            <a:chExt cx="2049983" cy="454337"/>
          </a:xfrm>
        </p:grpSpPr>
        <p:sp>
          <p:nvSpPr>
            <p:cNvPr id="29" name="Rectangle 28">
              <a:hlinkClick r:id="rId3"/>
              <a:extLst>
                <a:ext uri="{FF2B5EF4-FFF2-40B4-BE49-F238E27FC236}">
                  <a16:creationId xmlns:a16="http://schemas.microsoft.com/office/drawing/2014/main" id="{8FE85D14-6D93-D542-91DD-A42900603718}"/>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30" name="Graphic 29" descr="Play">
              <a:extLst>
                <a:ext uri="{FF2B5EF4-FFF2-40B4-BE49-F238E27FC236}">
                  <a16:creationId xmlns:a16="http://schemas.microsoft.com/office/drawing/2014/main" id="{581C153F-9C0F-3541-8F4B-F0CB76BBA24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60783" y="5025435"/>
              <a:ext cx="322114" cy="322114"/>
            </a:xfrm>
            <a:prstGeom prst="rect">
              <a:avLst/>
            </a:prstGeom>
          </p:spPr>
        </p:pic>
        <p:sp>
          <p:nvSpPr>
            <p:cNvPr id="31" name="TextBox 30">
              <a:extLst>
                <a:ext uri="{FF2B5EF4-FFF2-40B4-BE49-F238E27FC236}">
                  <a16:creationId xmlns:a16="http://schemas.microsoft.com/office/drawing/2014/main" id="{E25B0910-290D-0644-B1C6-01655CFF9462}"/>
                </a:ext>
              </a:extLst>
            </p:cNvPr>
            <p:cNvSpPr txBox="1"/>
            <p:nvPr/>
          </p:nvSpPr>
          <p:spPr>
            <a:xfrm>
              <a:off x="5376012" y="5044738"/>
              <a:ext cx="1317605"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40" name="Group 39">
            <a:extLst>
              <a:ext uri="{FF2B5EF4-FFF2-40B4-BE49-F238E27FC236}">
                <a16:creationId xmlns:a16="http://schemas.microsoft.com/office/drawing/2014/main" id="{5B860DAA-130D-C847-9D2B-59187F947F7D}"/>
              </a:ext>
            </a:extLst>
          </p:cNvPr>
          <p:cNvGrpSpPr/>
          <p:nvPr/>
        </p:nvGrpSpPr>
        <p:grpSpPr>
          <a:xfrm>
            <a:off x="8263031" y="4841965"/>
            <a:ext cx="1822441" cy="412298"/>
            <a:chOff x="6828090" y="4956561"/>
            <a:chExt cx="2008261" cy="454337"/>
          </a:xfrm>
        </p:grpSpPr>
        <p:sp>
          <p:nvSpPr>
            <p:cNvPr id="42" name="Rectangle 41">
              <a:hlinkClick r:id="rId6"/>
              <a:extLst>
                <a:ext uri="{FF2B5EF4-FFF2-40B4-BE49-F238E27FC236}">
                  <a16:creationId xmlns:a16="http://schemas.microsoft.com/office/drawing/2014/main" id="{ADEECA6D-3877-8B42-BE44-889111B977C5}"/>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3" name="TextBox 42">
              <a:extLst>
                <a:ext uri="{FF2B5EF4-FFF2-40B4-BE49-F238E27FC236}">
                  <a16:creationId xmlns:a16="http://schemas.microsoft.com/office/drawing/2014/main" id="{7CCB2245-6D01-7F4C-BDCA-A810E597C320}"/>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44" name="Graphic 43" descr="Projector screen">
              <a:extLst>
                <a:ext uri="{FF2B5EF4-FFF2-40B4-BE49-F238E27FC236}">
                  <a16:creationId xmlns:a16="http://schemas.microsoft.com/office/drawing/2014/main" id="{2F79B8B1-FE1D-F640-8AE2-A55D425A9E7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31929" y="5005209"/>
              <a:ext cx="365760" cy="365760"/>
            </a:xfrm>
            <a:prstGeom prst="rect">
              <a:avLst/>
            </a:prstGeom>
          </p:spPr>
        </p:pic>
      </p:grpSp>
      <p:graphicFrame>
        <p:nvGraphicFramePr>
          <p:cNvPr id="46" name="Table 22">
            <a:extLst>
              <a:ext uri="{FF2B5EF4-FFF2-40B4-BE49-F238E27FC236}">
                <a16:creationId xmlns:a16="http://schemas.microsoft.com/office/drawing/2014/main" id="{82EDEF90-077F-F24D-8045-0DDF8DD64E6E}"/>
              </a:ext>
            </a:extLst>
          </p:cNvPr>
          <p:cNvGraphicFramePr>
            <a:graphicFrameLocks noGrp="1"/>
          </p:cNvGraphicFramePr>
          <p:nvPr>
            <p:extLst>
              <p:ext uri="{D42A27DB-BD31-4B8C-83A1-F6EECF244321}">
                <p14:modId xmlns:p14="http://schemas.microsoft.com/office/powerpoint/2010/main" val="629465185"/>
              </p:ext>
            </p:extLst>
          </p:nvPr>
        </p:nvGraphicFramePr>
        <p:xfrm>
          <a:off x="288322" y="1993557"/>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Reem Alaaeldin Youssef Sobeih</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reem.sobeih@gmail.com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Baraah J A Qeshta</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t.baraajamal@gmail.com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bl>
          </a:graphicData>
        </a:graphic>
      </p:graphicFrame>
    </p:spTree>
    <p:extLst>
      <p:ext uri="{BB962C8B-B14F-4D97-AF65-F5344CB8AC3E}">
        <p14:creationId xmlns:p14="http://schemas.microsoft.com/office/powerpoint/2010/main" val="13301301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A3E0B3-E8DE-41A1-B4A7-29DA4D02972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656411" y="181233"/>
            <a:ext cx="860384" cy="939111"/>
          </a:xfrm>
          <a:prstGeom prst="rect">
            <a:avLst/>
          </a:prstGeom>
        </p:spPr>
      </p:pic>
      <p:sp>
        <p:nvSpPr>
          <p:cNvPr id="7" name="TextBox 6">
            <a:extLst>
              <a:ext uri="{FF2B5EF4-FFF2-40B4-BE49-F238E27FC236}">
                <a16:creationId xmlns:a16="http://schemas.microsoft.com/office/drawing/2014/main" id="{7C31FF44-D332-4374-B837-A6719A036072}"/>
              </a:ext>
            </a:extLst>
          </p:cNvPr>
          <p:cNvSpPr txBox="1"/>
          <p:nvPr/>
        </p:nvSpPr>
        <p:spPr>
          <a:xfrm>
            <a:off x="6248375" y="224029"/>
            <a:ext cx="4217773" cy="369332"/>
          </a:xfrm>
          <a:prstGeom prst="rect">
            <a:avLst/>
          </a:prstGeom>
          <a:noFill/>
        </p:spPr>
        <p:txBody>
          <a:bodyPr wrap="square" rtlCol="0">
            <a:spAutoFit/>
          </a:bodyPr>
          <a:lstStyle/>
          <a:p>
            <a:pPr algn="r"/>
            <a:r>
              <a:rPr lang="ar-SA" b="1" dirty="0">
                <a:solidFill>
                  <a:srgbClr val="A18661"/>
                </a:solidFill>
                <a:latin typeface="DIN Next LT Arabic" panose="020B0503020203050203" pitchFamily="34" charset="-78"/>
                <a:cs typeface="DIN Next LT Arabic" panose="020B0503020203050203" pitchFamily="34" charset="-78"/>
              </a:rPr>
              <a:t>تكنولوجيا الجراحة</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6248375" y="580995"/>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مهارات ومعارف تعتمد على الابتكار</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461665"/>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جهاز المحاكاة هو نموذج جراحي تم تصميمه باستخدام تكنولوجيا الطباعة ثلاثية الأبعاد لتدريب طلاب كليات الطب. حيث يمكن استخدامه لأغراض التدريس والتعلم الطبي.</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5100C093-F4A6-2E4A-B61C-0B2A591CD5B3}"/>
              </a:ext>
            </a:extLst>
          </p:cNvPr>
          <p:cNvGrpSpPr/>
          <p:nvPr/>
        </p:nvGrpSpPr>
        <p:grpSpPr>
          <a:xfrm>
            <a:off x="6226856" y="4841965"/>
            <a:ext cx="1822441" cy="412298"/>
            <a:chOff x="4643634" y="4956561"/>
            <a:chExt cx="2008261" cy="454337"/>
          </a:xfrm>
        </p:grpSpPr>
        <p:sp>
          <p:nvSpPr>
            <p:cNvPr id="32" name="Rectangle 31">
              <a:hlinkClick r:id="rId3"/>
              <a:extLst>
                <a:ext uri="{FF2B5EF4-FFF2-40B4-BE49-F238E27FC236}">
                  <a16:creationId xmlns:a16="http://schemas.microsoft.com/office/drawing/2014/main" id="{4235CC52-03A8-2342-BCC6-DD55D0FBDC1D}"/>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33" name="Graphic 32" descr="Play">
              <a:extLst>
                <a:ext uri="{FF2B5EF4-FFF2-40B4-BE49-F238E27FC236}">
                  <a16:creationId xmlns:a16="http://schemas.microsoft.com/office/drawing/2014/main" id="{82B93079-B817-9C43-89F7-C27FEFA25F1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60783" y="5025435"/>
              <a:ext cx="322114" cy="322114"/>
            </a:xfrm>
            <a:prstGeom prst="rect">
              <a:avLst/>
            </a:prstGeom>
          </p:spPr>
        </p:pic>
        <p:sp>
          <p:nvSpPr>
            <p:cNvPr id="34" name="TextBox 33">
              <a:extLst>
                <a:ext uri="{FF2B5EF4-FFF2-40B4-BE49-F238E27FC236}">
                  <a16:creationId xmlns:a16="http://schemas.microsoft.com/office/drawing/2014/main" id="{594B49E0-B00A-724D-88DF-DE8185820391}"/>
                </a:ext>
              </a:extLst>
            </p:cNvPr>
            <p:cNvSpPr txBox="1"/>
            <p:nvPr/>
          </p:nvSpPr>
          <p:spPr>
            <a:xfrm>
              <a:off x="5376011" y="5044738"/>
              <a:ext cx="1144799"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35" name="Group 34">
            <a:extLst>
              <a:ext uri="{FF2B5EF4-FFF2-40B4-BE49-F238E27FC236}">
                <a16:creationId xmlns:a16="http://schemas.microsoft.com/office/drawing/2014/main" id="{8959E8EF-F472-2242-B855-CDD19838D596}"/>
              </a:ext>
            </a:extLst>
          </p:cNvPr>
          <p:cNvGrpSpPr/>
          <p:nvPr/>
        </p:nvGrpSpPr>
        <p:grpSpPr>
          <a:xfrm>
            <a:off x="8263031" y="4841965"/>
            <a:ext cx="1822441" cy="412298"/>
            <a:chOff x="6828090" y="4956561"/>
            <a:chExt cx="2008261" cy="454337"/>
          </a:xfrm>
        </p:grpSpPr>
        <p:sp>
          <p:nvSpPr>
            <p:cNvPr id="36" name="Rectangle 35">
              <a:hlinkClick r:id="rId6"/>
              <a:extLst>
                <a:ext uri="{FF2B5EF4-FFF2-40B4-BE49-F238E27FC236}">
                  <a16:creationId xmlns:a16="http://schemas.microsoft.com/office/drawing/2014/main" id="{60AD67FA-3A6C-E74B-9051-6D75C347D763}"/>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7" name="TextBox 36">
              <a:extLst>
                <a:ext uri="{FF2B5EF4-FFF2-40B4-BE49-F238E27FC236}">
                  <a16:creationId xmlns:a16="http://schemas.microsoft.com/office/drawing/2014/main" id="{D0ECB65F-EB70-5841-BD0D-7C9C509D6250}"/>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38" name="Graphic 37" descr="Projector screen">
              <a:extLst>
                <a:ext uri="{FF2B5EF4-FFF2-40B4-BE49-F238E27FC236}">
                  <a16:creationId xmlns:a16="http://schemas.microsoft.com/office/drawing/2014/main" id="{A6313214-77BB-4449-B452-413E932E4B2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31929" y="5005209"/>
              <a:ext cx="365760" cy="365760"/>
            </a:xfrm>
            <a:prstGeom prst="rect">
              <a:avLst/>
            </a:prstGeom>
          </p:spPr>
        </p:pic>
      </p:grpSp>
      <p:graphicFrame>
        <p:nvGraphicFramePr>
          <p:cNvPr id="41" name="Table 22">
            <a:extLst>
              <a:ext uri="{FF2B5EF4-FFF2-40B4-BE49-F238E27FC236}">
                <a16:creationId xmlns:a16="http://schemas.microsoft.com/office/drawing/2014/main" id="{FB3BB9C0-8158-3A46-8E30-7FD376065497}"/>
              </a:ext>
            </a:extLst>
          </p:cNvPr>
          <p:cNvGraphicFramePr>
            <a:graphicFrameLocks noGrp="1"/>
          </p:cNvGraphicFramePr>
          <p:nvPr>
            <p:extLst>
              <p:ext uri="{D42A27DB-BD31-4B8C-83A1-F6EECF244321}">
                <p14:modId xmlns:p14="http://schemas.microsoft.com/office/powerpoint/2010/main" val="65477978"/>
              </p:ext>
            </p:extLst>
          </p:nvPr>
        </p:nvGraphicFramePr>
        <p:xfrm>
          <a:off x="288321" y="1993557"/>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Abdulaziz Ali Abdulla Abdulaziz Alzurahi</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aalzurahi@gmail.com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spTree>
    <p:extLst>
      <p:ext uri="{BB962C8B-B14F-4D97-AF65-F5344CB8AC3E}">
        <p14:creationId xmlns:p14="http://schemas.microsoft.com/office/powerpoint/2010/main" val="25206685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7355271" y="224029"/>
            <a:ext cx="4217773" cy="369332"/>
          </a:xfrm>
          <a:prstGeom prst="rect">
            <a:avLst/>
          </a:prstGeom>
          <a:noFill/>
        </p:spPr>
        <p:txBody>
          <a:bodyPr wrap="square" rtlCol="0">
            <a:spAutoFit/>
          </a:bodyPr>
          <a:lstStyle/>
          <a:p>
            <a:pPr algn="r"/>
            <a:r>
              <a:rPr lang="ar-SA" b="1" dirty="0">
                <a:solidFill>
                  <a:srgbClr val="A18661"/>
                </a:solidFill>
                <a:latin typeface="DIN Next LT Arabic" panose="020B0503020203050203" pitchFamily="34" charset="-78"/>
                <a:cs typeface="DIN Next LT Arabic" panose="020B0503020203050203" pitchFamily="34" charset="-78"/>
              </a:rPr>
              <a:t>قيادة وريادة</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7355271" y="580995"/>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مجتمع سعيد ومتماسك</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2677656"/>
          </a:xfrm>
          <a:prstGeom prst="rect">
            <a:avLst/>
          </a:prstGeom>
          <a:noFill/>
        </p:spPr>
        <p:txBody>
          <a:bodyPr wrap="square" rtlCol="0">
            <a:spAutoFit/>
          </a:bodyPr>
          <a:lstStyle/>
          <a:p>
            <a:pPr algn="just" rtl="1"/>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في ظل جائحة كوفيد١٩، أصبح التصويت الإلكتروني من ضرويات المجتمع الحديث، إن نظام التصويت التقليدي يفتقر إلى مميزات الأمان والخصوصية، فهو عرضة للاحتيال والفشل. قد يتم أحيانًا احتساب الأصوات الناخبة بشكل خاطئ، أو قد يتم فقدها أثناء عملية نقل الصناديق الانتخابية وفرز الأصوات بطريقة يدوية، فلذلك كان نظام التصويت الإلكتروني موضوع بحث نشط لعقود من الزمن في كثير من البلدان. تكمن فكرة التحدي في عمل نموذج أولي لنظام تصويت إلكتروني قائم على تقنيات البلوكشين والميتافيرس لعملية الانتخابات السياسية في المجلس الوطني الاتحادي لدولة الإمارات العربية المتحدة، لزيادة عدد الناخبين بما يضمن نجاح التجربة البرلمانية في الدولة وتسهيلها. يعد النموذج المقترح أول نموذج يشمل أصحاب الهمم داخل وخارج الوطن لخوض العملية الانتخابية من خلال تقنية الذكاء الاصطناعي والبلوكشين. كذلك يستخدم النموذج نظام نقاط الولاء لغاية سعادة أفراد المجتمع، وكذلك يستخدم النموذج تقنية الميتافيرس في عمل ورشات توعية وتعزيز ثقافة المشاركة السياسة لطلبة الجامعات والموظفين. كما يستقطب طلاب المدارس في حملات التوعية لزرع روح الانتماء وتدريبهم على ضرورة المشاركة، والتوعية بثقافة المشاركة السياسية. إن نظام البلوكشين عبارة عن نظام آمن مبني على قاعدة بيانات موزعة لا مركزية وغير قابلة للتغيير؛ يسمح بتوزيع البيانات ومشاركتها بين جميع المنتخبين والناخبين، مع ضمان النزاهة وسهولة التعامل في أطراف الشبكة، كما يمتاز بالقدرة على الحد من تزوير بيانات الناخبين مع جعل الأصوات قابلة للتتبع والتحقق، ومنع النشاط غير المصرح به، والأصوات المزيفة عن طريق التحقق من هوية وبيانات كل ناخب في النظام. </a:t>
            </a:r>
            <a:b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br>
            <a:endPar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4A014A0F-29CD-614B-8F96-3C479D18FD81}"/>
              </a:ext>
            </a:extLst>
          </p:cNvPr>
          <p:cNvGrpSpPr/>
          <p:nvPr/>
        </p:nvGrpSpPr>
        <p:grpSpPr>
          <a:xfrm>
            <a:off x="6226856" y="4841965"/>
            <a:ext cx="1822441" cy="412298"/>
            <a:chOff x="4643634" y="4956561"/>
            <a:chExt cx="2008261" cy="454337"/>
          </a:xfrm>
        </p:grpSpPr>
        <p:sp>
          <p:nvSpPr>
            <p:cNvPr id="29" name="Rectangle 28">
              <a:hlinkClick r:id="rId2"/>
              <a:extLst>
                <a:ext uri="{FF2B5EF4-FFF2-40B4-BE49-F238E27FC236}">
                  <a16:creationId xmlns:a16="http://schemas.microsoft.com/office/drawing/2014/main" id="{0ED6EB29-576E-9B40-8E6F-304438A29D67}"/>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30" name="Graphic 29" descr="Play">
              <a:extLst>
                <a:ext uri="{FF2B5EF4-FFF2-40B4-BE49-F238E27FC236}">
                  <a16:creationId xmlns:a16="http://schemas.microsoft.com/office/drawing/2014/main" id="{E877EF25-A78B-6E48-A21E-1CE57E12DFA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0783" y="5025435"/>
              <a:ext cx="322114" cy="322114"/>
            </a:xfrm>
            <a:prstGeom prst="rect">
              <a:avLst/>
            </a:prstGeom>
          </p:spPr>
        </p:pic>
        <p:sp>
          <p:nvSpPr>
            <p:cNvPr id="31" name="TextBox 30">
              <a:extLst>
                <a:ext uri="{FF2B5EF4-FFF2-40B4-BE49-F238E27FC236}">
                  <a16:creationId xmlns:a16="http://schemas.microsoft.com/office/drawing/2014/main" id="{694E870F-0617-D949-8AA9-0ACA28EC8B92}"/>
                </a:ext>
              </a:extLst>
            </p:cNvPr>
            <p:cNvSpPr txBox="1"/>
            <p:nvPr/>
          </p:nvSpPr>
          <p:spPr>
            <a:xfrm>
              <a:off x="5376012" y="5044738"/>
              <a:ext cx="1062355"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39" name="Group 38">
            <a:extLst>
              <a:ext uri="{FF2B5EF4-FFF2-40B4-BE49-F238E27FC236}">
                <a16:creationId xmlns:a16="http://schemas.microsoft.com/office/drawing/2014/main" id="{EDC97626-0A34-BB43-8CDA-E92FED5A75A0}"/>
              </a:ext>
            </a:extLst>
          </p:cNvPr>
          <p:cNvGrpSpPr/>
          <p:nvPr/>
        </p:nvGrpSpPr>
        <p:grpSpPr>
          <a:xfrm>
            <a:off x="8263031" y="4841965"/>
            <a:ext cx="1822441" cy="412298"/>
            <a:chOff x="6828090" y="4956561"/>
            <a:chExt cx="2008261" cy="454337"/>
          </a:xfrm>
        </p:grpSpPr>
        <p:sp>
          <p:nvSpPr>
            <p:cNvPr id="40" name="Rectangle 39">
              <a:hlinkClick r:id="rId5"/>
              <a:extLst>
                <a:ext uri="{FF2B5EF4-FFF2-40B4-BE49-F238E27FC236}">
                  <a16:creationId xmlns:a16="http://schemas.microsoft.com/office/drawing/2014/main" id="{600EB709-7EC7-004D-9D03-C34A6121AEAE}"/>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2" name="TextBox 41">
              <a:extLst>
                <a:ext uri="{FF2B5EF4-FFF2-40B4-BE49-F238E27FC236}">
                  <a16:creationId xmlns:a16="http://schemas.microsoft.com/office/drawing/2014/main" id="{F6DE56B4-EE35-AE48-A6A2-0F90F0B85FC5}"/>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43" name="Graphic 42" descr="Projector screen">
              <a:extLst>
                <a:ext uri="{FF2B5EF4-FFF2-40B4-BE49-F238E27FC236}">
                  <a16:creationId xmlns:a16="http://schemas.microsoft.com/office/drawing/2014/main" id="{467EB53C-657F-F342-9FAC-C309CAFD5BA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31929" y="5005209"/>
              <a:ext cx="365760" cy="365760"/>
            </a:xfrm>
            <a:prstGeom prst="rect">
              <a:avLst/>
            </a:prstGeom>
          </p:spPr>
        </p:pic>
      </p:grpSp>
      <p:graphicFrame>
        <p:nvGraphicFramePr>
          <p:cNvPr id="45" name="Table 22">
            <a:extLst>
              <a:ext uri="{FF2B5EF4-FFF2-40B4-BE49-F238E27FC236}">
                <a16:creationId xmlns:a16="http://schemas.microsoft.com/office/drawing/2014/main" id="{7106C016-BBDC-604D-8F7B-CD1649230274}"/>
              </a:ext>
            </a:extLst>
          </p:cNvPr>
          <p:cNvGraphicFramePr>
            <a:graphicFrameLocks noGrp="1"/>
          </p:cNvGraphicFramePr>
          <p:nvPr>
            <p:extLst>
              <p:ext uri="{D42A27DB-BD31-4B8C-83A1-F6EECF244321}">
                <p14:modId xmlns:p14="http://schemas.microsoft.com/office/powerpoint/2010/main" val="2791149389"/>
              </p:ext>
            </p:extLst>
          </p:nvPr>
        </p:nvGraphicFramePr>
        <p:xfrm>
          <a:off x="288321" y="1993557"/>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sv-SE" sz="1200" b="1" dirty="0">
                          <a:solidFill>
                            <a:schemeClr val="tx1">
                              <a:lumMod val="65000"/>
                              <a:lumOff val="35000"/>
                            </a:schemeClr>
                          </a:solidFill>
                          <a:latin typeface="DIN Next LT Arabic" panose="020B0503020203050203" pitchFamily="34" charset="-78"/>
                          <a:cs typeface="DIN Next LT Arabic" panose="020B0503020203050203" pitchFamily="34" charset="-78"/>
                        </a:rPr>
                        <a:t>Njoud Omar Mohamed Hassan Alharmoodi</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8"/>
                        </a:rPr>
                        <a:t>h00390904@hct.ac.ae</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rtl="1"/>
                      <a:r>
                        <a:rPr lang="sv-SE" sz="1200" b="1" dirty="0">
                          <a:solidFill>
                            <a:schemeClr val="tx1">
                              <a:lumMod val="65000"/>
                              <a:lumOff val="35000"/>
                            </a:schemeClr>
                          </a:solidFill>
                          <a:latin typeface="DIN Next LT Arabic" panose="020B0503020203050203" pitchFamily="34" charset="-78"/>
                          <a:cs typeface="DIN Next LT Arabic" panose="020B0503020203050203" pitchFamily="34" charset="-78"/>
                        </a:rPr>
                        <a:t>Aisha Juma Abdalla Binhumoud Alkhateri</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h00391516@hct.ac.ae</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455474797"/>
                  </a:ext>
                </a:extLst>
              </a:tr>
              <a:tr h="646121">
                <a:tc>
                  <a:txBody>
                    <a:bodyPr/>
                    <a:lstStyle/>
                    <a:p>
                      <a:pPr algn="r" rtl="1"/>
                      <a:r>
                        <a:rPr lang="sv-SE" sz="1200" b="1" dirty="0">
                          <a:solidFill>
                            <a:schemeClr val="tx1">
                              <a:lumMod val="65000"/>
                              <a:lumOff val="35000"/>
                            </a:schemeClr>
                          </a:solidFill>
                          <a:latin typeface="DIN Next LT Arabic" panose="020B0503020203050203" pitchFamily="34" charset="-78"/>
                          <a:cs typeface="DIN Next LT Arabic" panose="020B0503020203050203" pitchFamily="34" charset="-78"/>
                        </a:rPr>
                        <a:t>Nedaa Baker Jamil Al Barghuthi</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neda.shj@gmail.com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824377554"/>
                  </a:ext>
                </a:extLst>
              </a:tr>
            </a:tbl>
          </a:graphicData>
        </a:graphic>
      </p:graphicFrame>
    </p:spTree>
    <p:extLst>
      <p:ext uri="{BB962C8B-B14F-4D97-AF65-F5344CB8AC3E}">
        <p14:creationId xmlns:p14="http://schemas.microsoft.com/office/powerpoint/2010/main" val="3829096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7355271" y="224029"/>
            <a:ext cx="4217773" cy="369332"/>
          </a:xfrm>
          <a:prstGeom prst="rect">
            <a:avLst/>
          </a:prstGeom>
          <a:noFill/>
        </p:spPr>
        <p:txBody>
          <a:bodyPr wrap="square" rtlCol="0">
            <a:spAutoFit/>
          </a:bodyPr>
          <a:lstStyle/>
          <a:p>
            <a:pPr algn="r"/>
            <a:r>
              <a:rPr lang="ar-SA" b="1" dirty="0" err="1">
                <a:solidFill>
                  <a:srgbClr val="A18661"/>
                </a:solidFill>
                <a:latin typeface="DIN Next LT Arabic" panose="020B0503020203050203" pitchFamily="34" charset="-78"/>
                <a:cs typeface="DIN Next LT Arabic" panose="020B0503020203050203" pitchFamily="34" charset="-78"/>
              </a:rPr>
              <a:t>فراجيل</a:t>
            </a:r>
            <a:r>
              <a:rPr lang="ar-SA" b="1" dirty="0">
                <a:solidFill>
                  <a:srgbClr val="A18661"/>
                </a:solidFill>
                <a:latin typeface="DIN Next LT Arabic" panose="020B0503020203050203" pitchFamily="34" charset="-78"/>
                <a:cs typeface="DIN Next LT Arabic" panose="020B0503020203050203" pitchFamily="34" charset="-78"/>
              </a:rPr>
              <a:t> : إحياء المشاركة</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7355271" y="580995"/>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مجتمع سعيد ومتماسك</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2839239"/>
          </a:xfrm>
          <a:prstGeom prst="rect">
            <a:avLst/>
          </a:prstGeom>
          <a:noFill/>
        </p:spPr>
        <p:txBody>
          <a:bodyPr wrap="square" rtlCol="0">
            <a:spAutoFit/>
          </a:bodyPr>
          <a:lstStyle/>
          <a:p>
            <a:pPr algn="just" rtl="1"/>
            <a:r>
              <a:rPr lang="en-US" sz="1050" dirty="0" err="1">
                <a:solidFill>
                  <a:schemeClr val="tx1">
                    <a:lumMod val="65000"/>
                    <a:lumOff val="35000"/>
                  </a:schemeClr>
                </a:solidFill>
                <a:latin typeface="DIN Next LT Arabic" panose="020B0503020203050203" pitchFamily="34" charset="-78"/>
                <a:cs typeface="DIN Next LT Arabic" panose="020B0503020203050203" pitchFamily="34" charset="-78"/>
              </a:rPr>
              <a:t>Fraggle</a:t>
            </a:r>
            <a:r>
              <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rPr>
              <a:t> </a:t>
            </a:r>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هي عبارة عن منصة مشاركة فريدة تهدف إلى تعزيز قيمة المرافق الترفيهية المملوكة للقطاع الخاص وتقديمها للجميع. يمكن للمضيفين سرد أي مساحات خاصة ومشاركتها من المسارح المنزلية إلى حمامات السباحة. نحن نؤمن بإحياء المشاركة والقضاء على القيمة المهدرة للمساحات غير المستغلة بالكامل. يمكن للمالكين إدراج وسائل الراحة التي يمتلكونها ببساطة و مقابل سعر مناسب لكل ساعة والبدء في الكسب. في المتوسط، تظل المنشأة غير مستخدمة بنسبة 95٪ من الوقت، قم بإدراجها بسهولة على موقع </a:t>
            </a:r>
            <a:r>
              <a:rPr lang="en-US" sz="1050" dirty="0" err="1">
                <a:solidFill>
                  <a:schemeClr val="tx1">
                    <a:lumMod val="65000"/>
                    <a:lumOff val="35000"/>
                  </a:schemeClr>
                </a:solidFill>
                <a:latin typeface="DIN Next LT Arabic" panose="020B0503020203050203" pitchFamily="34" charset="-78"/>
                <a:cs typeface="DIN Next LT Arabic" panose="020B0503020203050203" pitchFamily="34" charset="-78"/>
              </a:rPr>
              <a:t>Fraggle</a:t>
            </a:r>
            <a:r>
              <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rPr>
              <a:t> </a:t>
            </a:r>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وتوقف عن القلق بشأن الصيانة وابدأ في كسب بعض النقود الإضافية. يمكن للمستخدمين العثور على مرفق مثالي قريب بسعر مناسب جدًا على مدار الساعة. سواء كان ذلك من جاكوزي وساونا إلى المسرح المنزلي وغرف الاجتماعات، فقد قمنا بتلبية احتياجاتك. لا داعي للقلق بعد الآن بشأن العضوية الشهرية باهظة الثمن، والسفر لمسافات طويلة فقط للعثور على وسائل الراحة المزدحمة، ونفقات الصيانة والتشغيل الفائقة. إن الاقتصاد التشاركي في ازدهار ومن المتوقع أن يصل إلى 335 مليار دولار أمريكي بحلول عام 2025. إن جيل الألفية من هواة الاقتصاد التشاركي، ومع تزايد عددهم في الإمارات العربية المتحدة يمكن أن يبلغ حجم السوق القابل للاستحواذ إلى 2.1 مليار درهم إماراتي. نحن نكسب ببساطة عن طريق أخذ عمولة 15٪ لكل حجز. لا توجد شركة أخرى توفر منصة مماثلة لإدراج وحجز المساحات الخاصة كل ساعة على مستوى العالم. هذه مجرد البداية؛ لازال يحمل المستقبل الكثير. تتمثل رؤيتنا طويلة المدى في أن نصبح مركزًا للمشاركة من نظير إلى نظير بالمساهمة في 10 أهداف التنمية المستدامة. معًا، يمكننا إنهاء القيمة الضائعة للمساحات غير المستغلة بالكامل وخلق تأثير هائل من خلال الاستفادة من قوة المشاركة. </a:t>
            </a:r>
            <a:b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br>
            <a:endPar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43BA46E5-090F-A14F-999F-55C6F0CAE027}"/>
              </a:ext>
            </a:extLst>
          </p:cNvPr>
          <p:cNvGrpSpPr/>
          <p:nvPr/>
        </p:nvGrpSpPr>
        <p:grpSpPr>
          <a:xfrm>
            <a:off x="6226856" y="5076816"/>
            <a:ext cx="1822441" cy="412298"/>
            <a:chOff x="4643634" y="4956561"/>
            <a:chExt cx="2008261" cy="454337"/>
          </a:xfrm>
        </p:grpSpPr>
        <p:sp>
          <p:nvSpPr>
            <p:cNvPr id="18" name="Rectangle 17">
              <a:hlinkClick r:id="rId2"/>
              <a:extLst>
                <a:ext uri="{FF2B5EF4-FFF2-40B4-BE49-F238E27FC236}">
                  <a16:creationId xmlns:a16="http://schemas.microsoft.com/office/drawing/2014/main" id="{8E1798B3-EF3F-714D-8ED9-2A5BD6CF48A9}"/>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19" name="Graphic 18" descr="Play">
              <a:extLst>
                <a:ext uri="{FF2B5EF4-FFF2-40B4-BE49-F238E27FC236}">
                  <a16:creationId xmlns:a16="http://schemas.microsoft.com/office/drawing/2014/main" id="{A7CFCCCA-36CA-F746-96EB-BDCEDB6D3A4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0783" y="5025435"/>
              <a:ext cx="322114" cy="322114"/>
            </a:xfrm>
            <a:prstGeom prst="rect">
              <a:avLst/>
            </a:prstGeom>
          </p:spPr>
        </p:pic>
        <p:sp>
          <p:nvSpPr>
            <p:cNvPr id="20" name="TextBox 19">
              <a:extLst>
                <a:ext uri="{FF2B5EF4-FFF2-40B4-BE49-F238E27FC236}">
                  <a16:creationId xmlns:a16="http://schemas.microsoft.com/office/drawing/2014/main" id="{9D333AFD-3585-A84B-9710-8EE958048C10}"/>
                </a:ext>
              </a:extLst>
            </p:cNvPr>
            <p:cNvSpPr txBox="1"/>
            <p:nvPr/>
          </p:nvSpPr>
          <p:spPr>
            <a:xfrm>
              <a:off x="5376011" y="5044738"/>
              <a:ext cx="1071516"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21" name="Group 20">
            <a:extLst>
              <a:ext uri="{FF2B5EF4-FFF2-40B4-BE49-F238E27FC236}">
                <a16:creationId xmlns:a16="http://schemas.microsoft.com/office/drawing/2014/main" id="{075CA537-E5BE-2A45-B72C-D8CAA64A2B2B}"/>
              </a:ext>
            </a:extLst>
          </p:cNvPr>
          <p:cNvGrpSpPr/>
          <p:nvPr/>
        </p:nvGrpSpPr>
        <p:grpSpPr>
          <a:xfrm>
            <a:off x="8263031" y="5076816"/>
            <a:ext cx="1822441" cy="412298"/>
            <a:chOff x="6828090" y="4956561"/>
            <a:chExt cx="2008261" cy="454337"/>
          </a:xfrm>
        </p:grpSpPr>
        <p:sp>
          <p:nvSpPr>
            <p:cNvPr id="22" name="Rectangle 21">
              <a:hlinkClick r:id="rId5"/>
              <a:extLst>
                <a:ext uri="{FF2B5EF4-FFF2-40B4-BE49-F238E27FC236}">
                  <a16:creationId xmlns:a16="http://schemas.microsoft.com/office/drawing/2014/main" id="{CE1FB0A8-96E3-014C-902F-CB381BEEF7D4}"/>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4" name="TextBox 23">
              <a:extLst>
                <a:ext uri="{FF2B5EF4-FFF2-40B4-BE49-F238E27FC236}">
                  <a16:creationId xmlns:a16="http://schemas.microsoft.com/office/drawing/2014/main" id="{C2CC5460-3B16-1848-BDC8-88D0DA10D61A}"/>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25" name="Graphic 24" descr="Projector screen">
              <a:extLst>
                <a:ext uri="{FF2B5EF4-FFF2-40B4-BE49-F238E27FC236}">
                  <a16:creationId xmlns:a16="http://schemas.microsoft.com/office/drawing/2014/main" id="{DAD66845-EA28-EB47-838D-ADCBEEDD585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31929" y="5005209"/>
              <a:ext cx="365760" cy="365760"/>
            </a:xfrm>
            <a:prstGeom prst="rect">
              <a:avLst/>
            </a:prstGeom>
          </p:spPr>
        </p:pic>
      </p:grpSp>
      <p:graphicFrame>
        <p:nvGraphicFramePr>
          <p:cNvPr id="26" name="Table 22">
            <a:extLst>
              <a:ext uri="{FF2B5EF4-FFF2-40B4-BE49-F238E27FC236}">
                <a16:creationId xmlns:a16="http://schemas.microsoft.com/office/drawing/2014/main" id="{B1F60B35-54D7-B84D-A86B-1F3B67F12497}"/>
              </a:ext>
            </a:extLst>
          </p:cNvPr>
          <p:cNvGraphicFramePr>
            <a:graphicFrameLocks noGrp="1"/>
          </p:cNvGraphicFramePr>
          <p:nvPr>
            <p:extLst>
              <p:ext uri="{D42A27DB-BD31-4B8C-83A1-F6EECF244321}">
                <p14:modId xmlns:p14="http://schemas.microsoft.com/office/powerpoint/2010/main" val="3437129042"/>
              </p:ext>
            </p:extLst>
          </p:nvPr>
        </p:nvGraphicFramePr>
        <p:xfrm>
          <a:off x="288321" y="1993557"/>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Raghav Bansal Krishan Bansal</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8"/>
                        </a:rPr>
                        <a:t>raghavb.global@gmail.com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spTree>
    <p:extLst>
      <p:ext uri="{BB962C8B-B14F-4D97-AF65-F5344CB8AC3E}">
        <p14:creationId xmlns:p14="http://schemas.microsoft.com/office/powerpoint/2010/main" val="36688719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7355271" y="224029"/>
            <a:ext cx="4217773" cy="369332"/>
          </a:xfrm>
          <a:prstGeom prst="rect">
            <a:avLst/>
          </a:prstGeom>
          <a:noFill/>
        </p:spPr>
        <p:txBody>
          <a:bodyPr wrap="square" rtlCol="0">
            <a:spAutoFit/>
          </a:bodyPr>
          <a:lstStyle/>
          <a:p>
            <a:pPr algn="r"/>
            <a:r>
              <a:rPr lang="ar-SA" b="1" dirty="0">
                <a:solidFill>
                  <a:srgbClr val="A18661"/>
                </a:solidFill>
                <a:latin typeface="DIN Next LT Arabic" panose="020B0503020203050203" pitchFamily="34" charset="-78"/>
                <a:cs typeface="DIN Next LT Arabic" panose="020B0503020203050203" pitchFamily="34" charset="-78"/>
              </a:rPr>
              <a:t>التفكير العقلي</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7355271" y="580995"/>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مجتمع سعيد ومتماسك</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1384995"/>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تحويل أفكارك العقلية إلى أفعال حقيقية؛ دون أي نشاط بدني. مشروعنا عنبارة عن عصابة رأس مبرمجة لتتمكن من قراءة أفكارك دون الحاجة إلى أي نشاط بدني أو مجهود. علاوة على ذلك ، يمكنها حل اختبار أو بدء لعبة بلمسة عين فقط. - لست بحاجة إلى أي نشاط بدني لتلعب لعبة. (أفكارك ستؤدي المهمة). - المجتمع بشكل عام يهتم بالناس العاديين ولا ينتجون الكثير من الأشياء التي قد تساعد ذوى الهمم في حياتهم اليومية. - يمكن أن يكون هذا التطبيق مفيدًا جدًا في الجامعات لأن الأشخاص ذوي الهمم لن يحتاجوا إلى مساعدين لإجراء اختباراتهم بعد الآن. - سيؤدي القيام بهذا المشروع إلى فتح الأبواب أمام العديد من التطبيقات المماثلة. </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2FD53C96-FF98-CA45-B49E-A1C000EB9A67}"/>
              </a:ext>
            </a:extLst>
          </p:cNvPr>
          <p:cNvGrpSpPr/>
          <p:nvPr/>
        </p:nvGrpSpPr>
        <p:grpSpPr>
          <a:xfrm>
            <a:off x="6226856" y="4841965"/>
            <a:ext cx="1822441" cy="412298"/>
            <a:chOff x="4643634" y="4956561"/>
            <a:chExt cx="2008261" cy="454337"/>
          </a:xfrm>
        </p:grpSpPr>
        <p:sp>
          <p:nvSpPr>
            <p:cNvPr id="36" name="Rectangle 35">
              <a:hlinkClick r:id="rId2"/>
              <a:extLst>
                <a:ext uri="{FF2B5EF4-FFF2-40B4-BE49-F238E27FC236}">
                  <a16:creationId xmlns:a16="http://schemas.microsoft.com/office/drawing/2014/main" id="{AC9274E4-515C-A645-9FDE-583A53CC2165}"/>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37" name="Graphic 36" descr="Play">
              <a:extLst>
                <a:ext uri="{FF2B5EF4-FFF2-40B4-BE49-F238E27FC236}">
                  <a16:creationId xmlns:a16="http://schemas.microsoft.com/office/drawing/2014/main" id="{8F6E6AEC-7968-7543-B6E4-F5BA7C1CBD6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0783" y="5025435"/>
              <a:ext cx="322114" cy="322114"/>
            </a:xfrm>
            <a:prstGeom prst="rect">
              <a:avLst/>
            </a:prstGeom>
          </p:spPr>
        </p:pic>
        <p:sp>
          <p:nvSpPr>
            <p:cNvPr id="38" name="TextBox 37">
              <a:extLst>
                <a:ext uri="{FF2B5EF4-FFF2-40B4-BE49-F238E27FC236}">
                  <a16:creationId xmlns:a16="http://schemas.microsoft.com/office/drawing/2014/main" id="{A5E757F0-E843-344D-8B85-B50151F228B8}"/>
                </a:ext>
              </a:extLst>
            </p:cNvPr>
            <p:cNvSpPr txBox="1"/>
            <p:nvPr/>
          </p:nvSpPr>
          <p:spPr>
            <a:xfrm>
              <a:off x="5376012" y="5044738"/>
              <a:ext cx="119060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39" name="Group 38">
            <a:extLst>
              <a:ext uri="{FF2B5EF4-FFF2-40B4-BE49-F238E27FC236}">
                <a16:creationId xmlns:a16="http://schemas.microsoft.com/office/drawing/2014/main" id="{72FE20F8-EA26-0246-8EBE-C26BC8AFD4C1}"/>
              </a:ext>
            </a:extLst>
          </p:cNvPr>
          <p:cNvGrpSpPr/>
          <p:nvPr/>
        </p:nvGrpSpPr>
        <p:grpSpPr>
          <a:xfrm>
            <a:off x="8263031" y="4841965"/>
            <a:ext cx="1822441" cy="412298"/>
            <a:chOff x="6828090" y="4956561"/>
            <a:chExt cx="2008261" cy="454337"/>
          </a:xfrm>
        </p:grpSpPr>
        <p:sp>
          <p:nvSpPr>
            <p:cNvPr id="40" name="Rectangle 39">
              <a:hlinkClick r:id="rId5"/>
              <a:extLst>
                <a:ext uri="{FF2B5EF4-FFF2-40B4-BE49-F238E27FC236}">
                  <a16:creationId xmlns:a16="http://schemas.microsoft.com/office/drawing/2014/main" id="{AEBBCB11-F736-584A-9591-71DE2E939D34}"/>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1" name="TextBox 40">
              <a:extLst>
                <a:ext uri="{FF2B5EF4-FFF2-40B4-BE49-F238E27FC236}">
                  <a16:creationId xmlns:a16="http://schemas.microsoft.com/office/drawing/2014/main" id="{1F21ED0C-6CC0-5F42-BFDA-61B0EE6D5668}"/>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42" name="Graphic 41" descr="Projector screen">
              <a:extLst>
                <a:ext uri="{FF2B5EF4-FFF2-40B4-BE49-F238E27FC236}">
                  <a16:creationId xmlns:a16="http://schemas.microsoft.com/office/drawing/2014/main" id="{5F21D12D-6464-A842-ACD0-EB3D1FB1D45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31929" y="5005209"/>
              <a:ext cx="365760" cy="365760"/>
            </a:xfrm>
            <a:prstGeom prst="rect">
              <a:avLst/>
            </a:prstGeom>
          </p:spPr>
        </p:pic>
      </p:grpSp>
      <p:graphicFrame>
        <p:nvGraphicFramePr>
          <p:cNvPr id="44" name="Table 22">
            <a:extLst>
              <a:ext uri="{FF2B5EF4-FFF2-40B4-BE49-F238E27FC236}">
                <a16:creationId xmlns:a16="http://schemas.microsoft.com/office/drawing/2014/main" id="{5B8C01B2-E219-504A-8A11-9A89276C090A}"/>
              </a:ext>
            </a:extLst>
          </p:cNvPr>
          <p:cNvGraphicFramePr>
            <a:graphicFrameLocks noGrp="1"/>
          </p:cNvGraphicFramePr>
          <p:nvPr>
            <p:extLst>
              <p:ext uri="{D42A27DB-BD31-4B8C-83A1-F6EECF244321}">
                <p14:modId xmlns:p14="http://schemas.microsoft.com/office/powerpoint/2010/main" val="1906201597"/>
              </p:ext>
            </p:extLst>
          </p:nvPr>
        </p:nvGraphicFramePr>
        <p:xfrm>
          <a:off x="288320" y="1993557"/>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Sham Awad Al khalaf</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8"/>
                        </a:rPr>
                        <a:t>salkhalaf@aus.edu</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spTree>
    <p:extLst>
      <p:ext uri="{BB962C8B-B14F-4D97-AF65-F5344CB8AC3E}">
        <p14:creationId xmlns:p14="http://schemas.microsoft.com/office/powerpoint/2010/main" val="2635298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20D53-ABC2-45D5-9810-71611BCAD8B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732AE40B-AE0B-4BBF-9BC8-98CA2C623636}"/>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D263F76F-22FE-4FED-AC35-5F4880C480C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5903" y="-38474"/>
            <a:ext cx="12323805" cy="6934947"/>
          </a:xfrm>
          <a:prstGeom prst="rect">
            <a:avLst/>
          </a:prstGeom>
        </p:spPr>
      </p:pic>
      <p:sp>
        <p:nvSpPr>
          <p:cNvPr id="4" name="TextBox 3">
            <a:extLst>
              <a:ext uri="{FF2B5EF4-FFF2-40B4-BE49-F238E27FC236}">
                <a16:creationId xmlns:a16="http://schemas.microsoft.com/office/drawing/2014/main" id="{22E61FB8-A7CF-440D-801C-1C67638E9080}"/>
              </a:ext>
            </a:extLst>
          </p:cNvPr>
          <p:cNvSpPr txBox="1"/>
          <p:nvPr/>
        </p:nvSpPr>
        <p:spPr>
          <a:xfrm>
            <a:off x="7874937" y="3078818"/>
            <a:ext cx="3588014" cy="523220"/>
          </a:xfrm>
          <a:prstGeom prst="rect">
            <a:avLst/>
          </a:prstGeom>
          <a:noFill/>
        </p:spPr>
        <p:txBody>
          <a:bodyPr wrap="square" rtlCol="0">
            <a:spAutoFit/>
          </a:bodyPr>
          <a:lstStyle/>
          <a:p>
            <a:r>
              <a:rPr lang="ar-EG" sz="2800" b="1" dirty="0">
                <a:solidFill>
                  <a:schemeClr val="bg1"/>
                </a:solidFill>
                <a:latin typeface="DIN Next LT Arabic" panose="020B0503020203050203" pitchFamily="34" charset="-78"/>
                <a:cs typeface="DIN Next LT Arabic" panose="020B0503020203050203" pitchFamily="34" charset="-78"/>
              </a:rPr>
              <a:t>مسار الشركات النائشة</a:t>
            </a:r>
            <a:endParaRPr lang="en-US" sz="2800" b="1" dirty="0">
              <a:solidFill>
                <a:schemeClr val="bg1"/>
              </a:solidFill>
              <a:latin typeface="DIN Next LT Arabic" panose="020B0503020203050203" pitchFamily="34" charset="-78"/>
              <a:cs typeface="DIN Next LT Arabic" panose="020B0503020203050203" pitchFamily="34" charset="-78"/>
            </a:endParaRPr>
          </a:p>
        </p:txBody>
      </p:sp>
    </p:spTree>
    <p:extLst>
      <p:ext uri="{BB962C8B-B14F-4D97-AF65-F5344CB8AC3E}">
        <p14:creationId xmlns:p14="http://schemas.microsoft.com/office/powerpoint/2010/main" val="8785958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7355271" y="224029"/>
            <a:ext cx="4217773" cy="369332"/>
          </a:xfrm>
          <a:prstGeom prst="rect">
            <a:avLst/>
          </a:prstGeom>
          <a:noFill/>
        </p:spPr>
        <p:txBody>
          <a:bodyPr wrap="square" rtlCol="0">
            <a:spAutoFit/>
          </a:bodyPr>
          <a:lstStyle/>
          <a:p>
            <a:pPr algn="r"/>
            <a:r>
              <a:rPr lang="ar-SA" b="1" dirty="0" err="1">
                <a:solidFill>
                  <a:srgbClr val="A18661"/>
                </a:solidFill>
                <a:latin typeface="DIN Next LT Arabic" panose="020B0503020203050203" pitchFamily="34" charset="-78"/>
                <a:cs typeface="DIN Next LT Arabic" panose="020B0503020203050203" pitchFamily="34" charset="-78"/>
              </a:rPr>
              <a:t>تاليسيس</a:t>
            </a:r>
            <a:r>
              <a:rPr lang="ar-SA" b="1" dirty="0">
                <a:solidFill>
                  <a:srgbClr val="A18661"/>
                </a:solidFill>
                <a:latin typeface="DIN Next LT Arabic" panose="020B0503020203050203" pitchFamily="34" charset="-78"/>
                <a:cs typeface="DIN Next LT Arabic" panose="020B0503020203050203" pitchFamily="34" charset="-78"/>
              </a:rPr>
              <a:t> </a:t>
            </a:r>
            <a:r>
              <a:rPr lang="ar-SA" b="1" dirty="0" err="1">
                <a:solidFill>
                  <a:srgbClr val="A18661"/>
                </a:solidFill>
                <a:latin typeface="DIN Next LT Arabic" panose="020B0503020203050203" pitchFamily="34" charset="-78"/>
                <a:cs typeface="DIN Next LT Arabic" panose="020B0503020203050203" pitchFamily="34" charset="-78"/>
              </a:rPr>
              <a:t>ايديوكاشن</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7355271" y="580995"/>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مهارات ومعارف تعتمد على الابتكار</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1015663"/>
          </a:xfrm>
          <a:prstGeom prst="rect">
            <a:avLst/>
          </a:prstGeom>
          <a:noFill/>
        </p:spPr>
        <p:txBody>
          <a:bodyPr wrap="square" rtlCol="0">
            <a:spAutoFit/>
          </a:bodyPr>
          <a:lstStyle/>
          <a:p>
            <a:pPr algn="r"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نظرا لأننا اتجهنا مجبرين إلى التعليم عن بعد بسبب الجائحة، قدرت الأبحاث في هذا الصدد أن نصف عام من التعليم قد تمت إضاعته لتعديل جودة التعليم لتناسب هذا التحول. وذلك بسبب الاعتماد الزائد على المعلمين لبناء نموذج تنبؤي لفهم الطلاب في غرفة الدراسة، ونقص وجود آلية لرصد ردود الفعل بخلاف درجات الاختبارات. </a:t>
            </a:r>
            <a:b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b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12C68E9A-2AB0-3C48-89F0-BFE9D8DE21E9}"/>
              </a:ext>
            </a:extLst>
          </p:cNvPr>
          <p:cNvGrpSpPr/>
          <p:nvPr/>
        </p:nvGrpSpPr>
        <p:grpSpPr>
          <a:xfrm>
            <a:off x="6226856" y="4841965"/>
            <a:ext cx="1822441" cy="412298"/>
            <a:chOff x="4643634" y="4956561"/>
            <a:chExt cx="2008261" cy="454337"/>
          </a:xfrm>
        </p:grpSpPr>
        <p:sp>
          <p:nvSpPr>
            <p:cNvPr id="27" name="Rectangle 26">
              <a:hlinkClick r:id="rId2"/>
              <a:extLst>
                <a:ext uri="{FF2B5EF4-FFF2-40B4-BE49-F238E27FC236}">
                  <a16:creationId xmlns:a16="http://schemas.microsoft.com/office/drawing/2014/main" id="{781B21D4-9948-4142-97D7-391D9B25FCB3}"/>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28" name="Graphic 27" descr="Play">
              <a:extLst>
                <a:ext uri="{FF2B5EF4-FFF2-40B4-BE49-F238E27FC236}">
                  <a16:creationId xmlns:a16="http://schemas.microsoft.com/office/drawing/2014/main" id="{06BAD2AB-3906-AE4F-94B3-C3FBCBE635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0783" y="5025435"/>
              <a:ext cx="322114" cy="322114"/>
            </a:xfrm>
            <a:prstGeom prst="rect">
              <a:avLst/>
            </a:prstGeom>
          </p:spPr>
        </p:pic>
        <p:sp>
          <p:nvSpPr>
            <p:cNvPr id="29" name="TextBox 28">
              <a:extLst>
                <a:ext uri="{FF2B5EF4-FFF2-40B4-BE49-F238E27FC236}">
                  <a16:creationId xmlns:a16="http://schemas.microsoft.com/office/drawing/2014/main" id="{872F646D-AE9B-834E-8D0B-EE8F72B38180}"/>
                </a:ext>
              </a:extLst>
            </p:cNvPr>
            <p:cNvSpPr txBox="1"/>
            <p:nvPr/>
          </p:nvSpPr>
          <p:spPr>
            <a:xfrm>
              <a:off x="5376011" y="5044738"/>
              <a:ext cx="1071516"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30" name="Group 29">
            <a:extLst>
              <a:ext uri="{FF2B5EF4-FFF2-40B4-BE49-F238E27FC236}">
                <a16:creationId xmlns:a16="http://schemas.microsoft.com/office/drawing/2014/main" id="{C49B4BE9-9AB3-7148-95A4-B39FBB17D9B4}"/>
              </a:ext>
            </a:extLst>
          </p:cNvPr>
          <p:cNvGrpSpPr/>
          <p:nvPr/>
        </p:nvGrpSpPr>
        <p:grpSpPr>
          <a:xfrm>
            <a:off x="8263031" y="4841965"/>
            <a:ext cx="1822441" cy="412298"/>
            <a:chOff x="6828090" y="4956561"/>
            <a:chExt cx="2008261" cy="454337"/>
          </a:xfrm>
        </p:grpSpPr>
        <p:sp>
          <p:nvSpPr>
            <p:cNvPr id="31" name="Rectangle 30">
              <a:hlinkClick r:id="rId5"/>
              <a:extLst>
                <a:ext uri="{FF2B5EF4-FFF2-40B4-BE49-F238E27FC236}">
                  <a16:creationId xmlns:a16="http://schemas.microsoft.com/office/drawing/2014/main" id="{0B06D789-6E62-0645-8E68-D4F5275000FC}"/>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2" name="TextBox 31">
              <a:extLst>
                <a:ext uri="{FF2B5EF4-FFF2-40B4-BE49-F238E27FC236}">
                  <a16:creationId xmlns:a16="http://schemas.microsoft.com/office/drawing/2014/main" id="{08FBEFCC-45EC-BB43-913D-B38D77DA54DF}"/>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33" name="Graphic 32" descr="Projector screen">
              <a:extLst>
                <a:ext uri="{FF2B5EF4-FFF2-40B4-BE49-F238E27FC236}">
                  <a16:creationId xmlns:a16="http://schemas.microsoft.com/office/drawing/2014/main" id="{BB4B3F90-36AA-4D44-ACB9-7F022629843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31929" y="5005209"/>
              <a:ext cx="365760" cy="365760"/>
            </a:xfrm>
            <a:prstGeom prst="rect">
              <a:avLst/>
            </a:prstGeom>
          </p:spPr>
        </p:pic>
      </p:grpSp>
      <p:graphicFrame>
        <p:nvGraphicFramePr>
          <p:cNvPr id="43" name="Table 22">
            <a:extLst>
              <a:ext uri="{FF2B5EF4-FFF2-40B4-BE49-F238E27FC236}">
                <a16:creationId xmlns:a16="http://schemas.microsoft.com/office/drawing/2014/main" id="{ED948E17-F664-3648-87CD-64F83FD28935}"/>
              </a:ext>
            </a:extLst>
          </p:cNvPr>
          <p:cNvGraphicFramePr>
            <a:graphicFrameLocks noGrp="1"/>
          </p:cNvGraphicFramePr>
          <p:nvPr>
            <p:extLst>
              <p:ext uri="{D42A27DB-BD31-4B8C-83A1-F6EECF244321}">
                <p14:modId xmlns:p14="http://schemas.microsoft.com/office/powerpoint/2010/main" val="477116626"/>
              </p:ext>
            </p:extLst>
          </p:nvPr>
        </p:nvGraphicFramePr>
        <p:xfrm>
          <a:off x="288319" y="1993557"/>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Abubakr Muhammad Sajith</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8"/>
                        </a:rPr>
                        <a:t>abubakrsajith@hotmail.com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spTree>
    <p:extLst>
      <p:ext uri="{BB962C8B-B14F-4D97-AF65-F5344CB8AC3E}">
        <p14:creationId xmlns:p14="http://schemas.microsoft.com/office/powerpoint/2010/main" val="1353556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7355271" y="224029"/>
            <a:ext cx="4217773" cy="369332"/>
          </a:xfrm>
          <a:prstGeom prst="rect">
            <a:avLst/>
          </a:prstGeom>
          <a:noFill/>
        </p:spPr>
        <p:txBody>
          <a:bodyPr wrap="square" rtlCol="0">
            <a:spAutoFit/>
          </a:bodyPr>
          <a:lstStyle/>
          <a:p>
            <a:pPr algn="r"/>
            <a:r>
              <a:rPr lang="ar-SA" b="1" dirty="0">
                <a:solidFill>
                  <a:srgbClr val="A18661"/>
                </a:solidFill>
                <a:latin typeface="DIN Next LT Arabic" panose="020B0503020203050203" pitchFamily="34" charset="-78"/>
                <a:cs typeface="DIN Next LT Arabic" panose="020B0503020203050203" pitchFamily="34" charset="-78"/>
              </a:rPr>
              <a:t>التجمع معا</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7355271" y="580995"/>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مهارات ومعارف تعتمد على الابتكار</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2862322"/>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نظرا لأننا اتجهنا مجبرين إلى التعليم عن بعد بسبب الجائحة، قدرت الأبحاث في هذا الصدد أن نصف عام من التعليم قد تمت إضاعته لتعديل جودة التعليم لتناسب هذا التحول. وذلك بسبب الاعتماد الزائد على المعلمين لبناء نموذج تنبؤي لفهم الطلاب في غرفة الدراسة، ونقص وجود آلية لرصد ردود الفعل بخلاف درجات الاختبارات. بالإضافة إلى ذلك، كان يوجد نقص عام في نهج تخطيط الدروس القائم على البيانات، وكان مفهوم المرونة في التعليم فكرة متأخرة. حيث أننا تعرضنا لهذه التحديات خلال تجربة التعلم عن بعد، ظهرت الحاجة لتطوير حلول. هناك فرصة لبناء نظام أساسي يوفر للمعلمين بيانات كمية دقيقة وآلية ردود فعل أسرع من خلال لوحة معلومات ذكية. يجب أن يكون الحل مرن وقابل للتطبيق في جميع بيئات التعلم. تاليسيس يقدم هذه الفرصة لبناء أداة يمكن إطلاقها عبر أي جهاز لالتقاط ورصد مشاعر الطالب خلال الفصول الدراسية وتوفير ردود فعل حية للمعلمين باستخدام نموذج مثبت علميا يسمى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EDAM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لرصد وتحليل مستويات الفهم. يقدم تاليسيس أكثر من مجرد تحليل درجات الاختبارات ويرصد مصادر بيانات جديدة والتي يمكن أن تدمج مع مصادر البيانات القديمة لتقديم ذكاء عملي للمعلمين لتخطيط الدروس، وتطوير محتوى مخصص، وإعادة صياغة أطر المناهج الدراسية. في النهاية، يعتبر تاليسيس ركنًا حيويا في الصورة الكبيرة للتحدي الهائل في مجال التعليم.</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2ECB7345-7C74-6F44-AF76-516AD0CC04B2}"/>
              </a:ext>
            </a:extLst>
          </p:cNvPr>
          <p:cNvGrpSpPr/>
          <p:nvPr/>
        </p:nvGrpSpPr>
        <p:grpSpPr>
          <a:xfrm>
            <a:off x="6226855" y="4991594"/>
            <a:ext cx="1822441" cy="412298"/>
            <a:chOff x="6828090" y="4956561"/>
            <a:chExt cx="2008261" cy="454337"/>
          </a:xfrm>
        </p:grpSpPr>
        <p:sp>
          <p:nvSpPr>
            <p:cNvPr id="22" name="Rectangle 21">
              <a:hlinkClick r:id="rId2"/>
              <a:extLst>
                <a:ext uri="{FF2B5EF4-FFF2-40B4-BE49-F238E27FC236}">
                  <a16:creationId xmlns:a16="http://schemas.microsoft.com/office/drawing/2014/main" id="{59920B5F-8FC0-3D44-9D22-62A02C809C53}"/>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C7F6144B-E405-B64F-BA2B-3D33B057C4D4}"/>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25" name="Graphic 24" descr="Projector screen">
              <a:extLst>
                <a:ext uri="{FF2B5EF4-FFF2-40B4-BE49-F238E27FC236}">
                  <a16:creationId xmlns:a16="http://schemas.microsoft.com/office/drawing/2014/main" id="{33E4DD85-FBFF-834E-8D64-14738F57298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35" name="Table 22">
            <a:extLst>
              <a:ext uri="{FF2B5EF4-FFF2-40B4-BE49-F238E27FC236}">
                <a16:creationId xmlns:a16="http://schemas.microsoft.com/office/drawing/2014/main" id="{D5B862B9-3003-F048-A6D8-BD9DCB7B228E}"/>
              </a:ext>
            </a:extLst>
          </p:cNvPr>
          <p:cNvGraphicFramePr>
            <a:graphicFrameLocks noGrp="1"/>
          </p:cNvGraphicFramePr>
          <p:nvPr>
            <p:extLst>
              <p:ext uri="{D42A27DB-BD31-4B8C-83A1-F6EECF244321}">
                <p14:modId xmlns:p14="http://schemas.microsoft.com/office/powerpoint/2010/main" val="2855469013"/>
              </p:ext>
            </p:extLst>
          </p:nvPr>
        </p:nvGraphicFramePr>
        <p:xfrm>
          <a:off x="288318" y="1993557"/>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Nour Ghassan Hussain Haj Ali Achram</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5"/>
                        </a:rPr>
                        <a:t>nooraga1999@gmail.com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Ahed Maysara I Alkharraz</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6"/>
                        </a:rPr>
                        <a:t>ahedm@outlook.com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913920420"/>
                  </a:ext>
                </a:extLst>
              </a:tr>
            </a:tbl>
          </a:graphicData>
        </a:graphic>
      </p:graphicFrame>
    </p:spTree>
    <p:extLst>
      <p:ext uri="{BB962C8B-B14F-4D97-AF65-F5344CB8AC3E}">
        <p14:creationId xmlns:p14="http://schemas.microsoft.com/office/powerpoint/2010/main" val="8771995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7355271" y="224029"/>
            <a:ext cx="4217773" cy="369332"/>
          </a:xfrm>
          <a:prstGeom prst="rect">
            <a:avLst/>
          </a:prstGeom>
          <a:noFill/>
        </p:spPr>
        <p:txBody>
          <a:bodyPr wrap="square" rtlCol="0">
            <a:spAutoFit/>
          </a:bodyPr>
          <a:lstStyle/>
          <a:p>
            <a:pPr algn="r"/>
            <a:r>
              <a:rPr lang="ar-SA" b="1" dirty="0">
                <a:solidFill>
                  <a:srgbClr val="A18661"/>
                </a:solidFill>
                <a:latin typeface="DIN Next LT Arabic" panose="020B0503020203050203" pitchFamily="34" charset="-78"/>
                <a:cs typeface="DIN Next LT Arabic" panose="020B0503020203050203" pitchFamily="34" charset="-78"/>
              </a:rPr>
              <a:t>فريق تي</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7355271" y="580995"/>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التواصل في العصر الرقمي</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1938992"/>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مرسل الطوارئ الافتراضي</a:t>
            </a:r>
          </a:p>
          <a:p>
            <a:pPr algn="just" rtl="1"/>
            <a:endPar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يقوم مرسل الطوارئ الافتراضي باستخدام الذكاء الاصطناعي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g</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لرد على مكالمات الطوارئ وفرز الحالات وترتيبها من الأعلى إلى الأقل أولوية بناءً على خطورتها وشدتها ومدة تحملها من الوقت، ومن ثم يقوم بإرسال المساعدة إلى موقع الحالة تلقائيًا. سيكون هذا المرسل الافتراضي مفيدًا للغاية في انقاذ حياة الناس عند تجاوز عدد الحالات الطارئة الطاقة الاستيعابية لمركز اتصال الطوارئ والمسعفين، حيث يقوم بإرسال المساعدة للحالات الشديدة أولاً ثم الأقل شدة، مما يكون له دور فعال في زيادة فرص الإنقاذ وتقليل عدد الوفيات عند الأزمات والكوارث. يواكب هذا المشروع التطور التكنولوجي حول العالم ويساهم بشكل جبار في تحقيق مئوية الإمارات 2071.</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479E7C0E-F4AD-4C44-8A4B-13E789E17673}"/>
              </a:ext>
            </a:extLst>
          </p:cNvPr>
          <p:cNvGrpSpPr/>
          <p:nvPr/>
        </p:nvGrpSpPr>
        <p:grpSpPr>
          <a:xfrm>
            <a:off x="6226855" y="4659314"/>
            <a:ext cx="1822441" cy="412298"/>
            <a:chOff x="4643634" y="4956561"/>
            <a:chExt cx="2008261" cy="454337"/>
          </a:xfrm>
        </p:grpSpPr>
        <p:sp>
          <p:nvSpPr>
            <p:cNvPr id="15" name="Rectangle 14">
              <a:hlinkClick r:id="rId2"/>
              <a:extLst>
                <a:ext uri="{FF2B5EF4-FFF2-40B4-BE49-F238E27FC236}">
                  <a16:creationId xmlns:a16="http://schemas.microsoft.com/office/drawing/2014/main" id="{5AC6D08F-C552-3D46-90CC-D5A241DB7AEB}"/>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16" name="Graphic 15" descr="Play">
              <a:extLst>
                <a:ext uri="{FF2B5EF4-FFF2-40B4-BE49-F238E27FC236}">
                  <a16:creationId xmlns:a16="http://schemas.microsoft.com/office/drawing/2014/main" id="{E1105CF5-79CD-5A4B-892B-1BBD1AC9DC6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0783" y="5025435"/>
              <a:ext cx="322114" cy="322114"/>
            </a:xfrm>
            <a:prstGeom prst="rect">
              <a:avLst/>
            </a:prstGeom>
          </p:spPr>
        </p:pic>
        <p:sp>
          <p:nvSpPr>
            <p:cNvPr id="17" name="TextBox 16">
              <a:extLst>
                <a:ext uri="{FF2B5EF4-FFF2-40B4-BE49-F238E27FC236}">
                  <a16:creationId xmlns:a16="http://schemas.microsoft.com/office/drawing/2014/main" id="{1FD9DD45-A80E-8C4A-8BE3-48DD4568050A}"/>
                </a:ext>
              </a:extLst>
            </p:cNvPr>
            <p:cNvSpPr txBox="1"/>
            <p:nvPr/>
          </p:nvSpPr>
          <p:spPr>
            <a:xfrm>
              <a:off x="5376011" y="5044738"/>
              <a:ext cx="1080678"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18" name="Group 17">
            <a:extLst>
              <a:ext uri="{FF2B5EF4-FFF2-40B4-BE49-F238E27FC236}">
                <a16:creationId xmlns:a16="http://schemas.microsoft.com/office/drawing/2014/main" id="{C8364DE5-C7C8-6A4E-A06D-B57D40611DB7}"/>
              </a:ext>
            </a:extLst>
          </p:cNvPr>
          <p:cNvGrpSpPr/>
          <p:nvPr/>
        </p:nvGrpSpPr>
        <p:grpSpPr>
          <a:xfrm>
            <a:off x="8263030" y="4659314"/>
            <a:ext cx="1822441" cy="412298"/>
            <a:chOff x="6828090" y="4956561"/>
            <a:chExt cx="2008261" cy="454337"/>
          </a:xfrm>
        </p:grpSpPr>
        <p:sp>
          <p:nvSpPr>
            <p:cNvPr id="19" name="Rectangle 18">
              <a:hlinkClick r:id="rId5"/>
              <a:extLst>
                <a:ext uri="{FF2B5EF4-FFF2-40B4-BE49-F238E27FC236}">
                  <a16:creationId xmlns:a16="http://schemas.microsoft.com/office/drawing/2014/main" id="{9FB33D2B-9A04-994E-A109-C958F6FB1C52}"/>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0" name="TextBox 19">
              <a:extLst>
                <a:ext uri="{FF2B5EF4-FFF2-40B4-BE49-F238E27FC236}">
                  <a16:creationId xmlns:a16="http://schemas.microsoft.com/office/drawing/2014/main" id="{D87C607C-EE48-D24B-8A89-A98C8C50B02C}"/>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26" name="Graphic 25" descr="Projector screen">
              <a:extLst>
                <a:ext uri="{FF2B5EF4-FFF2-40B4-BE49-F238E27FC236}">
                  <a16:creationId xmlns:a16="http://schemas.microsoft.com/office/drawing/2014/main" id="{83E66731-BAD3-F646-B74A-B616B6B8692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31929" y="5005209"/>
              <a:ext cx="365760" cy="365760"/>
            </a:xfrm>
            <a:prstGeom prst="rect">
              <a:avLst/>
            </a:prstGeom>
          </p:spPr>
        </p:pic>
      </p:grpSp>
      <p:graphicFrame>
        <p:nvGraphicFramePr>
          <p:cNvPr id="28" name="Table 22">
            <a:extLst>
              <a:ext uri="{FF2B5EF4-FFF2-40B4-BE49-F238E27FC236}">
                <a16:creationId xmlns:a16="http://schemas.microsoft.com/office/drawing/2014/main" id="{2EDC95CB-0C63-2B40-97D9-B7C68B1114B8}"/>
              </a:ext>
            </a:extLst>
          </p:cNvPr>
          <p:cNvGraphicFramePr>
            <a:graphicFrameLocks noGrp="1"/>
          </p:cNvGraphicFramePr>
          <p:nvPr>
            <p:extLst>
              <p:ext uri="{D42A27DB-BD31-4B8C-83A1-F6EECF244321}">
                <p14:modId xmlns:p14="http://schemas.microsoft.com/office/powerpoint/2010/main" val="2972825433"/>
              </p:ext>
            </p:extLst>
          </p:nvPr>
        </p:nvGraphicFramePr>
        <p:xfrm>
          <a:off x="279415" y="1993557"/>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Sara Saeed Sulaiman Khalfan Alnaqbi</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8"/>
                        </a:rPr>
                        <a:t>salnaqbi109@gmail.com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Sara Khaled Awad Abdulla Alshamsi</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sarakhaledalshamisi@gmail.com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913920420"/>
                  </a:ext>
                </a:extLst>
              </a:tr>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Shouq Saqer Ahmed Mohammed Albreiki</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shouq.albraiki@icloud.com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624203308"/>
                  </a:ext>
                </a:extLst>
              </a:tr>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Khazina Mohammed Sultan Hamdan Alderei</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1"/>
                        </a:rPr>
                        <a:t>k5zoon@hotmail.com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99152937"/>
                  </a:ext>
                </a:extLst>
              </a:tr>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Lujayn R M Shehada</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2"/>
                        </a:rPr>
                        <a:t>lujaynraed@gmail.com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686669428"/>
                  </a:ext>
                </a:extLst>
              </a:tr>
            </a:tbl>
          </a:graphicData>
        </a:graphic>
      </p:graphicFrame>
    </p:spTree>
    <p:extLst>
      <p:ext uri="{BB962C8B-B14F-4D97-AF65-F5344CB8AC3E}">
        <p14:creationId xmlns:p14="http://schemas.microsoft.com/office/powerpoint/2010/main" val="1779994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7355271" y="224029"/>
            <a:ext cx="4217773" cy="369332"/>
          </a:xfrm>
          <a:prstGeom prst="rect">
            <a:avLst/>
          </a:prstGeom>
          <a:noFill/>
        </p:spPr>
        <p:txBody>
          <a:bodyPr wrap="square" rtlCol="0">
            <a:spAutoFit/>
          </a:bodyPr>
          <a:lstStyle/>
          <a:p>
            <a:pPr algn="r"/>
            <a:r>
              <a:rPr lang="ar-SA" b="1" dirty="0">
                <a:solidFill>
                  <a:srgbClr val="A18661"/>
                </a:solidFill>
                <a:latin typeface="DIN Next LT Arabic" panose="020B0503020203050203" pitchFamily="34" charset="-78"/>
                <a:cs typeface="DIN Next LT Arabic" panose="020B0503020203050203" pitchFamily="34" charset="-78"/>
              </a:rPr>
              <a:t>اب </a:t>
            </a:r>
            <a:r>
              <a:rPr lang="ar-SA" b="1" dirty="0" err="1">
                <a:solidFill>
                  <a:srgbClr val="A18661"/>
                </a:solidFill>
                <a:latin typeface="DIN Next LT Arabic" panose="020B0503020203050203" pitchFamily="34" charset="-78"/>
                <a:cs typeface="DIN Next LT Arabic" panose="020B0503020203050203" pitchFamily="34" charset="-78"/>
              </a:rPr>
              <a:t>سكيلر</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7355271" y="580995"/>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مهارات ومعارف تعتمد على الابتكار</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1569660"/>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أب سكيلر هو تطبيق مرتبط بجوجل كروم و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chatbot</a:t>
            </a:r>
            <a:endParaRPr lang="ar-SA"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endParaRPr lang="ar-SA"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عند بحث شخص ما عن وظيقة أحلامه على أحد مواقع التوظيف الإلكترونية، قد يجد أن هذه الوظيفة تتطلب مهارة معينة لا يمتلكها. في هذه الحالة يمكن لهذا الشخص أن يستخدم تطبيق أب سكيلر والذي يمكن من خلاله استخراج جميع المهارات المطلوبة ومقارنتها بمهارات الشخص الموجودة في ملفه الشخصي، وبذلك يقدم التطبيق حلاً شاملاً للطلاب / المراهقين / البالغين في جميع أنحاء العالم للتحضير لوظيفة أحلامهم ولتحقيق هدفهم من خلال خارطة طريق مناسبة ومفصلة دون متاعب تصفح الإنترنت أو طلب المشورة.</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aphicFrame>
        <p:nvGraphicFramePr>
          <p:cNvPr id="21" name="Table 22">
            <a:extLst>
              <a:ext uri="{FF2B5EF4-FFF2-40B4-BE49-F238E27FC236}">
                <a16:creationId xmlns:a16="http://schemas.microsoft.com/office/drawing/2014/main" id="{0D3E4E25-EB1E-F64A-A316-287E459E23F5}"/>
              </a:ext>
            </a:extLst>
          </p:cNvPr>
          <p:cNvGraphicFramePr>
            <a:graphicFrameLocks noGrp="1"/>
          </p:cNvGraphicFramePr>
          <p:nvPr>
            <p:extLst>
              <p:ext uri="{D42A27DB-BD31-4B8C-83A1-F6EECF244321}">
                <p14:modId xmlns:p14="http://schemas.microsoft.com/office/powerpoint/2010/main" val="717956863"/>
              </p:ext>
            </p:extLst>
          </p:nvPr>
        </p:nvGraphicFramePr>
        <p:xfrm>
          <a:off x="279415" y="1993557"/>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Aditya Mohit Saxena</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2"/>
                        </a:rPr>
                        <a:t>f20190089@dubai.bits-pilani.ac.in</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Shamsheer Pal Singh</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3"/>
                        </a:rPr>
                        <a:t>f20190055@dubai.bits-pilani.ac.in</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913920420"/>
                  </a:ext>
                </a:extLst>
              </a:tr>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Dhruv Prashant Jain</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4"/>
                        </a:rPr>
                        <a:t>f20190260@dubai.bits-pilani.ac.in</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624203308"/>
                  </a:ext>
                </a:extLst>
              </a:tr>
            </a:tbl>
          </a:graphicData>
        </a:graphic>
      </p:graphicFrame>
      <p:grpSp>
        <p:nvGrpSpPr>
          <p:cNvPr id="33" name="Group 32">
            <a:extLst>
              <a:ext uri="{FF2B5EF4-FFF2-40B4-BE49-F238E27FC236}">
                <a16:creationId xmlns:a16="http://schemas.microsoft.com/office/drawing/2014/main" id="{056A19D6-1F10-DB46-BA77-8F5FDEA571FA}"/>
              </a:ext>
            </a:extLst>
          </p:cNvPr>
          <p:cNvGrpSpPr/>
          <p:nvPr/>
        </p:nvGrpSpPr>
        <p:grpSpPr>
          <a:xfrm>
            <a:off x="6226855" y="4659314"/>
            <a:ext cx="1822441" cy="412298"/>
            <a:chOff x="4643634" y="4956561"/>
            <a:chExt cx="2008261" cy="454337"/>
          </a:xfrm>
        </p:grpSpPr>
        <p:sp>
          <p:nvSpPr>
            <p:cNvPr id="34" name="Rectangle 33">
              <a:hlinkClick r:id="rId5"/>
              <a:extLst>
                <a:ext uri="{FF2B5EF4-FFF2-40B4-BE49-F238E27FC236}">
                  <a16:creationId xmlns:a16="http://schemas.microsoft.com/office/drawing/2014/main" id="{BF37E850-2B33-A044-A96B-0F03802F1DF6}"/>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35" name="Graphic 34" descr="Play">
              <a:extLst>
                <a:ext uri="{FF2B5EF4-FFF2-40B4-BE49-F238E27FC236}">
                  <a16:creationId xmlns:a16="http://schemas.microsoft.com/office/drawing/2014/main" id="{8F361844-7DCC-7448-9C9E-3D4E3CBF96A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60783" y="5025435"/>
              <a:ext cx="322114" cy="322114"/>
            </a:xfrm>
            <a:prstGeom prst="rect">
              <a:avLst/>
            </a:prstGeom>
          </p:spPr>
        </p:pic>
        <p:sp>
          <p:nvSpPr>
            <p:cNvPr id="36" name="TextBox 35">
              <a:extLst>
                <a:ext uri="{FF2B5EF4-FFF2-40B4-BE49-F238E27FC236}">
                  <a16:creationId xmlns:a16="http://schemas.microsoft.com/office/drawing/2014/main" id="{6212BCBF-73A2-0C4C-900F-35E1C7F9CC26}"/>
                </a:ext>
              </a:extLst>
            </p:cNvPr>
            <p:cNvSpPr txBox="1"/>
            <p:nvPr/>
          </p:nvSpPr>
          <p:spPr>
            <a:xfrm>
              <a:off x="5376012" y="5044738"/>
              <a:ext cx="114480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37" name="Group 36">
            <a:extLst>
              <a:ext uri="{FF2B5EF4-FFF2-40B4-BE49-F238E27FC236}">
                <a16:creationId xmlns:a16="http://schemas.microsoft.com/office/drawing/2014/main" id="{6527701F-AAB4-3940-9E4C-834641E52E21}"/>
              </a:ext>
            </a:extLst>
          </p:cNvPr>
          <p:cNvGrpSpPr/>
          <p:nvPr/>
        </p:nvGrpSpPr>
        <p:grpSpPr>
          <a:xfrm>
            <a:off x="8263030" y="4659314"/>
            <a:ext cx="1822441" cy="412298"/>
            <a:chOff x="6828090" y="4956561"/>
            <a:chExt cx="2008261" cy="454337"/>
          </a:xfrm>
        </p:grpSpPr>
        <p:sp>
          <p:nvSpPr>
            <p:cNvPr id="38" name="Rectangle 37">
              <a:hlinkClick r:id="rId8"/>
              <a:extLst>
                <a:ext uri="{FF2B5EF4-FFF2-40B4-BE49-F238E27FC236}">
                  <a16:creationId xmlns:a16="http://schemas.microsoft.com/office/drawing/2014/main" id="{FE388CE7-3CCE-834C-B655-BE759B7065CF}"/>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9" name="TextBox 38">
              <a:extLst>
                <a:ext uri="{FF2B5EF4-FFF2-40B4-BE49-F238E27FC236}">
                  <a16:creationId xmlns:a16="http://schemas.microsoft.com/office/drawing/2014/main" id="{898AAC20-DBA6-474F-9D21-4DD8CE5578A6}"/>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40" name="Graphic 39" descr="Projector screen">
              <a:extLst>
                <a:ext uri="{FF2B5EF4-FFF2-40B4-BE49-F238E27FC236}">
                  <a16:creationId xmlns:a16="http://schemas.microsoft.com/office/drawing/2014/main" id="{E710533F-8CC5-D847-BAED-01252F3B744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931929" y="5005209"/>
              <a:ext cx="365760" cy="365760"/>
            </a:xfrm>
            <a:prstGeom prst="rect">
              <a:avLst/>
            </a:prstGeom>
          </p:spPr>
        </p:pic>
      </p:grpSp>
    </p:spTree>
    <p:extLst>
      <p:ext uri="{BB962C8B-B14F-4D97-AF65-F5344CB8AC3E}">
        <p14:creationId xmlns:p14="http://schemas.microsoft.com/office/powerpoint/2010/main" val="17637119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20D53-ABC2-45D5-9810-71611BCAD8B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732AE40B-AE0B-4BBF-9BC8-98CA2C623636}"/>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D263F76F-22FE-4FED-AC35-5F4880C480C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5903" y="-38474"/>
            <a:ext cx="12323805" cy="6934947"/>
          </a:xfrm>
          <a:prstGeom prst="rect">
            <a:avLst/>
          </a:prstGeom>
        </p:spPr>
      </p:pic>
      <p:sp>
        <p:nvSpPr>
          <p:cNvPr id="4" name="TextBox 3">
            <a:extLst>
              <a:ext uri="{FF2B5EF4-FFF2-40B4-BE49-F238E27FC236}">
                <a16:creationId xmlns:a16="http://schemas.microsoft.com/office/drawing/2014/main" id="{22E61FB8-A7CF-440D-801C-1C67638E9080}"/>
              </a:ext>
            </a:extLst>
          </p:cNvPr>
          <p:cNvSpPr txBox="1"/>
          <p:nvPr/>
        </p:nvSpPr>
        <p:spPr>
          <a:xfrm>
            <a:off x="7874937" y="3078818"/>
            <a:ext cx="3588014" cy="523220"/>
          </a:xfrm>
          <a:prstGeom prst="rect">
            <a:avLst/>
          </a:prstGeom>
          <a:noFill/>
        </p:spPr>
        <p:txBody>
          <a:bodyPr wrap="square" rtlCol="0">
            <a:spAutoFit/>
          </a:bodyPr>
          <a:lstStyle/>
          <a:p>
            <a:pPr algn="r" rtl="1"/>
            <a:r>
              <a:rPr lang="ar-EG" sz="2800" b="1" dirty="0">
                <a:solidFill>
                  <a:schemeClr val="bg1"/>
                </a:solidFill>
                <a:latin typeface="DIN Next LT Arabic" panose="020B0503020203050203" pitchFamily="34" charset="-78"/>
                <a:cs typeface="DIN Next LT Arabic" panose="020B0503020203050203" pitchFamily="34" charset="-78"/>
              </a:rPr>
              <a:t>مسار المدارس</a:t>
            </a:r>
            <a:endParaRPr lang="en-US" sz="2800" b="1" dirty="0">
              <a:solidFill>
                <a:schemeClr val="bg1"/>
              </a:solidFill>
              <a:latin typeface="DIN Next LT Arabic" panose="020B0503020203050203" pitchFamily="34" charset="-78"/>
              <a:cs typeface="DIN Next LT Arabic" panose="020B0503020203050203" pitchFamily="34" charset="-78"/>
            </a:endParaRPr>
          </a:p>
        </p:txBody>
      </p:sp>
    </p:spTree>
    <p:extLst>
      <p:ext uri="{BB962C8B-B14F-4D97-AF65-F5344CB8AC3E}">
        <p14:creationId xmlns:p14="http://schemas.microsoft.com/office/powerpoint/2010/main" val="13415131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A3E0B3-E8DE-41A1-B4A7-29DA4D02972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656411" y="181233"/>
            <a:ext cx="860385" cy="939112"/>
          </a:xfrm>
          <a:prstGeom prst="rect">
            <a:avLst/>
          </a:prstGeom>
        </p:spPr>
      </p:pic>
      <p:sp>
        <p:nvSpPr>
          <p:cNvPr id="7" name="TextBox 6">
            <a:extLst>
              <a:ext uri="{FF2B5EF4-FFF2-40B4-BE49-F238E27FC236}">
                <a16:creationId xmlns:a16="http://schemas.microsoft.com/office/drawing/2014/main" id="{7C31FF44-D332-4374-B837-A6719A036072}"/>
              </a:ext>
            </a:extLst>
          </p:cNvPr>
          <p:cNvSpPr txBox="1"/>
          <p:nvPr/>
        </p:nvSpPr>
        <p:spPr>
          <a:xfrm>
            <a:off x="6248375" y="224029"/>
            <a:ext cx="4217773" cy="369332"/>
          </a:xfrm>
          <a:prstGeom prst="rect">
            <a:avLst/>
          </a:prstGeom>
          <a:noFill/>
        </p:spPr>
        <p:txBody>
          <a:bodyPr wrap="square" rtlCol="0">
            <a:spAutoFit/>
          </a:bodyPr>
          <a:lstStyle/>
          <a:p>
            <a:pPr algn="r"/>
            <a:r>
              <a:rPr lang="ar-SA" b="1" dirty="0">
                <a:solidFill>
                  <a:srgbClr val="A18661"/>
                </a:solidFill>
                <a:latin typeface="DIN Next LT Arabic" panose="020B0503020203050203" pitchFamily="34" charset="-78"/>
                <a:cs typeface="DIN Next LT Arabic" panose="020B0503020203050203" pitchFamily="34" charset="-78"/>
              </a:rPr>
              <a:t>ميتا </a:t>
            </a:r>
            <a:r>
              <a:rPr lang="ar-SA" b="1" dirty="0" err="1">
                <a:solidFill>
                  <a:srgbClr val="A18661"/>
                </a:solidFill>
                <a:latin typeface="DIN Next LT Arabic" panose="020B0503020203050203" pitchFamily="34" charset="-78"/>
                <a:cs typeface="DIN Next LT Arabic" panose="020B0503020203050203" pitchFamily="34" charset="-78"/>
              </a:rPr>
              <a:t>ايديو</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6248375" y="589365"/>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مهارات ومعارف تعتمد على الابتكار</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646331"/>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في فترة جائحة كوفيد 19، تم استكمال التعليم عن بعد وكان كل من المعلم والطالب متواجدين خلف شاشات الحاسوب دون تواصل أو تفاعل. لذلك، يمكن توظيف التكنولوجيا لإنشاء واقع افتراضي يكون أكثر تفاعلا وتواصلا لتحقيق تعليم أكثر جودة</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94EC5134-C11B-FA41-925F-17D0D49C25D7}"/>
              </a:ext>
            </a:extLst>
          </p:cNvPr>
          <p:cNvGrpSpPr/>
          <p:nvPr/>
        </p:nvGrpSpPr>
        <p:grpSpPr>
          <a:xfrm>
            <a:off x="6226856" y="4841965"/>
            <a:ext cx="1822441" cy="412298"/>
            <a:chOff x="4643634" y="4956561"/>
            <a:chExt cx="2008261" cy="454337"/>
          </a:xfrm>
        </p:grpSpPr>
        <p:sp>
          <p:nvSpPr>
            <p:cNvPr id="28" name="Rectangle 27">
              <a:hlinkClick r:id="rId3"/>
              <a:extLst>
                <a:ext uri="{FF2B5EF4-FFF2-40B4-BE49-F238E27FC236}">
                  <a16:creationId xmlns:a16="http://schemas.microsoft.com/office/drawing/2014/main" id="{6B7553A9-2AAF-424B-808F-A43BC6F50322}"/>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29" name="Graphic 28" descr="Play">
              <a:extLst>
                <a:ext uri="{FF2B5EF4-FFF2-40B4-BE49-F238E27FC236}">
                  <a16:creationId xmlns:a16="http://schemas.microsoft.com/office/drawing/2014/main" id="{6FFAEC1A-4D96-904C-A45A-43437707F66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60783" y="5025435"/>
              <a:ext cx="322114" cy="322114"/>
            </a:xfrm>
            <a:prstGeom prst="rect">
              <a:avLst/>
            </a:prstGeom>
          </p:spPr>
        </p:pic>
        <p:sp>
          <p:nvSpPr>
            <p:cNvPr id="30" name="TextBox 29">
              <a:extLst>
                <a:ext uri="{FF2B5EF4-FFF2-40B4-BE49-F238E27FC236}">
                  <a16:creationId xmlns:a16="http://schemas.microsoft.com/office/drawing/2014/main" id="{0028A8F8-91E7-6F44-8347-9177A714E4EE}"/>
                </a:ext>
              </a:extLst>
            </p:cNvPr>
            <p:cNvSpPr txBox="1"/>
            <p:nvPr/>
          </p:nvSpPr>
          <p:spPr>
            <a:xfrm>
              <a:off x="5376012" y="5044738"/>
              <a:ext cx="1080677"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31" name="Group 30">
            <a:extLst>
              <a:ext uri="{FF2B5EF4-FFF2-40B4-BE49-F238E27FC236}">
                <a16:creationId xmlns:a16="http://schemas.microsoft.com/office/drawing/2014/main" id="{3E136EC1-BF00-AF43-BA97-9B5C01D4D505}"/>
              </a:ext>
            </a:extLst>
          </p:cNvPr>
          <p:cNvGrpSpPr/>
          <p:nvPr/>
        </p:nvGrpSpPr>
        <p:grpSpPr>
          <a:xfrm>
            <a:off x="8263031" y="4841965"/>
            <a:ext cx="1822441" cy="412298"/>
            <a:chOff x="6828090" y="4956561"/>
            <a:chExt cx="2008261" cy="454337"/>
          </a:xfrm>
        </p:grpSpPr>
        <p:sp>
          <p:nvSpPr>
            <p:cNvPr id="40" name="Rectangle 39">
              <a:hlinkClick r:id="rId6"/>
              <a:extLst>
                <a:ext uri="{FF2B5EF4-FFF2-40B4-BE49-F238E27FC236}">
                  <a16:creationId xmlns:a16="http://schemas.microsoft.com/office/drawing/2014/main" id="{513FD75F-667C-ED41-99D9-9E03DE06B185}"/>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2" name="TextBox 41">
              <a:extLst>
                <a:ext uri="{FF2B5EF4-FFF2-40B4-BE49-F238E27FC236}">
                  <a16:creationId xmlns:a16="http://schemas.microsoft.com/office/drawing/2014/main" id="{05DB0298-C079-7644-B817-075955EC852C}"/>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43" name="Graphic 42" descr="Projector screen">
              <a:extLst>
                <a:ext uri="{FF2B5EF4-FFF2-40B4-BE49-F238E27FC236}">
                  <a16:creationId xmlns:a16="http://schemas.microsoft.com/office/drawing/2014/main" id="{766A20AA-6DE0-654C-BAC1-8548B3821F4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31929" y="5005209"/>
              <a:ext cx="365760" cy="365760"/>
            </a:xfrm>
            <a:prstGeom prst="rect">
              <a:avLst/>
            </a:prstGeom>
          </p:spPr>
        </p:pic>
      </p:grpSp>
      <p:graphicFrame>
        <p:nvGraphicFramePr>
          <p:cNvPr id="45" name="Table 22">
            <a:extLst>
              <a:ext uri="{FF2B5EF4-FFF2-40B4-BE49-F238E27FC236}">
                <a16:creationId xmlns:a16="http://schemas.microsoft.com/office/drawing/2014/main" id="{86961FA2-DF69-6B49-B119-36C4252FFB39}"/>
              </a:ext>
            </a:extLst>
          </p:cNvPr>
          <p:cNvGraphicFramePr>
            <a:graphicFrameLocks noGrp="1"/>
          </p:cNvGraphicFramePr>
          <p:nvPr>
            <p:extLst>
              <p:ext uri="{D42A27DB-BD31-4B8C-83A1-F6EECF244321}">
                <p14:modId xmlns:p14="http://schemas.microsoft.com/office/powerpoint/2010/main" val="266921016"/>
              </p:ext>
            </p:extLst>
          </p:nvPr>
        </p:nvGraphicFramePr>
        <p:xfrm>
          <a:off x="279415" y="1993557"/>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Manal Mohamed Abdelnabi Abdelmaqsod</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wafaahmed789@gmail.com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Mohamed Abdelhamid Ezzeldin Ahmed</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rashed.alghfelii@gmail.com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Dana Ebrahim</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1"/>
                        </a:rPr>
                        <a:t>hoorsaeed1995@gmail.com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endParaRPr>
                    </a:p>
                  </a:txBody>
                  <a:tcPr/>
                </a:tc>
                <a:extLst>
                  <a:ext uri="{0D108BD9-81ED-4DB2-BD59-A6C34878D82A}">
                    <a16:rowId xmlns:a16="http://schemas.microsoft.com/office/drawing/2014/main" val="239677592"/>
                  </a:ext>
                </a:extLst>
              </a:tr>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Amal Hussein</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2"/>
                        </a:rPr>
                        <a:t>teamone54321@gmail.com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endParaRPr>
                    </a:p>
                  </a:txBody>
                  <a:tcPr/>
                </a:tc>
                <a:extLst>
                  <a:ext uri="{0D108BD9-81ED-4DB2-BD59-A6C34878D82A}">
                    <a16:rowId xmlns:a16="http://schemas.microsoft.com/office/drawing/2014/main" val="1090867434"/>
                  </a:ext>
                </a:extLst>
              </a:tr>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Reem Abdelhamid Ezzeldin Ahmed</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3"/>
                        </a:rPr>
                        <a:t>reem.abdelhamid1998@gmail.com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endParaRPr>
                    </a:p>
                  </a:txBody>
                  <a:tcPr/>
                </a:tc>
                <a:extLst>
                  <a:ext uri="{0D108BD9-81ED-4DB2-BD59-A6C34878D82A}">
                    <a16:rowId xmlns:a16="http://schemas.microsoft.com/office/drawing/2014/main" val="3409005663"/>
                  </a:ext>
                </a:extLst>
              </a:tr>
            </a:tbl>
          </a:graphicData>
        </a:graphic>
      </p:graphicFrame>
    </p:spTree>
    <p:extLst>
      <p:ext uri="{BB962C8B-B14F-4D97-AF65-F5344CB8AC3E}">
        <p14:creationId xmlns:p14="http://schemas.microsoft.com/office/powerpoint/2010/main" val="2287980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A3E0B3-E8DE-41A1-B4A7-29DA4D02972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656411" y="181233"/>
            <a:ext cx="860384" cy="939112"/>
          </a:xfrm>
          <a:prstGeom prst="rect">
            <a:avLst/>
          </a:prstGeom>
        </p:spPr>
      </p:pic>
      <p:sp>
        <p:nvSpPr>
          <p:cNvPr id="7" name="TextBox 6">
            <a:extLst>
              <a:ext uri="{FF2B5EF4-FFF2-40B4-BE49-F238E27FC236}">
                <a16:creationId xmlns:a16="http://schemas.microsoft.com/office/drawing/2014/main" id="{7C31FF44-D332-4374-B837-A6719A036072}"/>
              </a:ext>
            </a:extLst>
          </p:cNvPr>
          <p:cNvSpPr txBox="1"/>
          <p:nvPr/>
        </p:nvSpPr>
        <p:spPr>
          <a:xfrm>
            <a:off x="6248375" y="224029"/>
            <a:ext cx="4217773" cy="369332"/>
          </a:xfrm>
          <a:prstGeom prst="rect">
            <a:avLst/>
          </a:prstGeom>
          <a:noFill/>
        </p:spPr>
        <p:txBody>
          <a:bodyPr wrap="square" rtlCol="0">
            <a:spAutoFit/>
          </a:bodyPr>
          <a:lstStyle/>
          <a:p>
            <a:pPr algn="r"/>
            <a:r>
              <a:rPr lang="ar-SA" b="1" dirty="0">
                <a:solidFill>
                  <a:srgbClr val="A18661"/>
                </a:solidFill>
                <a:latin typeface="DIN Next LT Arabic" panose="020B0503020203050203" pitchFamily="34" charset="-78"/>
                <a:cs typeface="DIN Next LT Arabic" panose="020B0503020203050203" pitchFamily="34" charset="-78"/>
              </a:rPr>
              <a:t>صناع التغيير</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6248375" y="589365"/>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مجتمع سعيد ومتماسك</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2492990"/>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يعد "بريق" روبوت ومنصة مبرمجة على اكتشاف الحالة النفسية من خلال تفسير لغة الجسد وقراءة تعابير الوجه وتحديد حدود الوجوه ويتم التحكم فيها من جانب المسؤول في المؤسسة. بعد تحديد الوجه، يمكن تحليله للحصول على نقاط أساسية مثل محيط العين والفم والأنف لتحديد سمات الوجه المختلفة بدقة، مثل الجنس والعمر والتعبير وغيرها من المعلومات.</a:t>
            </a:r>
          </a:p>
          <a:p>
            <a:pPr algn="just" rtl="1"/>
            <a:endPar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وبهذا يمكن استبدال بصمة الإصبع باستخدام بصمة الوجه مما يوفر الوقت للموظف والمؤسسة في الذهاب عند جهاز بصمة الإصبع. يمكن أن يعمل مع البيئات الفعلية المختلفة مثل الوجوه الجانبية ذات الزاوية الكبيرة، والإغلاق، والتعتيم، وتغيرات التعبير. ويستخدم البرنامج آلية الانتباه المكاني وآلية الانتباه الزماني. كيف يخدم المشروع الفئة المستهدفة: -تقديم الاستشارات والدعم في مجال الصحة النفسية والمعنوية لموظفي الحكومة الإتحادية -تمييز حالة الموظف من خلال الكشف عن تعابير الوجه لديه -استكشاف الشعور الداخلي للموظف من خلال الأشعة فوق الحمراء -بيان مدى تطابق نتيجة تعابير الوجه و الشعور الداخلي للموظف </a:t>
            </a:r>
            <a:b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b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aphicFrame>
        <p:nvGraphicFramePr>
          <p:cNvPr id="19" name="Table 22">
            <a:extLst>
              <a:ext uri="{FF2B5EF4-FFF2-40B4-BE49-F238E27FC236}">
                <a16:creationId xmlns:a16="http://schemas.microsoft.com/office/drawing/2014/main" id="{8E6A40F3-E9BE-7E4C-9718-83DCE342AD62}"/>
              </a:ext>
            </a:extLst>
          </p:cNvPr>
          <p:cNvGraphicFramePr>
            <a:graphicFrameLocks noGrp="1"/>
          </p:cNvGraphicFramePr>
          <p:nvPr>
            <p:extLst>
              <p:ext uri="{D42A27DB-BD31-4B8C-83A1-F6EECF244321}">
                <p14:modId xmlns:p14="http://schemas.microsoft.com/office/powerpoint/2010/main" val="1935022366"/>
              </p:ext>
            </p:extLst>
          </p:nvPr>
        </p:nvGraphicFramePr>
        <p:xfrm>
          <a:off x="279414" y="1993557"/>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Mohammed Massoud</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3"/>
                        </a:rPr>
                        <a:t>saharbintm99@gmail.com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Sahar Massoud Shabban Moursi</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4"/>
                        </a:rPr>
                        <a:t>barakaa1969@gmail.com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Fatima Elzahraa Massoud Shaiban Moursi Mohamed</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5"/>
                        </a:rPr>
                        <a:t>atrox066@gmail.com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endParaRPr>
                    </a:p>
                  </a:txBody>
                  <a:tcPr/>
                </a:tc>
                <a:extLst>
                  <a:ext uri="{0D108BD9-81ED-4DB2-BD59-A6C34878D82A}">
                    <a16:rowId xmlns:a16="http://schemas.microsoft.com/office/drawing/2014/main" val="239677592"/>
                  </a:ext>
                </a:extLst>
              </a:tr>
            </a:tbl>
          </a:graphicData>
        </a:graphic>
      </p:graphicFrame>
      <p:grpSp>
        <p:nvGrpSpPr>
          <p:cNvPr id="34" name="Group 33">
            <a:extLst>
              <a:ext uri="{FF2B5EF4-FFF2-40B4-BE49-F238E27FC236}">
                <a16:creationId xmlns:a16="http://schemas.microsoft.com/office/drawing/2014/main" id="{B3604E8F-A6CD-AD42-960C-4312D5AB6BA1}"/>
              </a:ext>
            </a:extLst>
          </p:cNvPr>
          <p:cNvGrpSpPr/>
          <p:nvPr/>
        </p:nvGrpSpPr>
        <p:grpSpPr>
          <a:xfrm>
            <a:off x="6226856" y="4841965"/>
            <a:ext cx="1822441" cy="412298"/>
            <a:chOff x="4643634" y="4956561"/>
            <a:chExt cx="2008261" cy="454337"/>
          </a:xfrm>
        </p:grpSpPr>
        <p:sp>
          <p:nvSpPr>
            <p:cNvPr id="35" name="Rectangle 34">
              <a:hlinkClick r:id="rId6"/>
              <a:extLst>
                <a:ext uri="{FF2B5EF4-FFF2-40B4-BE49-F238E27FC236}">
                  <a16:creationId xmlns:a16="http://schemas.microsoft.com/office/drawing/2014/main" id="{A7A16142-F7E4-F944-9037-3AFA20440106}"/>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36" name="Graphic 35" descr="Play">
              <a:extLst>
                <a:ext uri="{FF2B5EF4-FFF2-40B4-BE49-F238E27FC236}">
                  <a16:creationId xmlns:a16="http://schemas.microsoft.com/office/drawing/2014/main" id="{00AE42A3-BAE8-D549-8B63-78887604920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60783" y="5025435"/>
              <a:ext cx="322114" cy="322114"/>
            </a:xfrm>
            <a:prstGeom prst="rect">
              <a:avLst/>
            </a:prstGeom>
          </p:spPr>
        </p:pic>
        <p:sp>
          <p:nvSpPr>
            <p:cNvPr id="37" name="TextBox 36">
              <a:extLst>
                <a:ext uri="{FF2B5EF4-FFF2-40B4-BE49-F238E27FC236}">
                  <a16:creationId xmlns:a16="http://schemas.microsoft.com/office/drawing/2014/main" id="{608962FE-A65D-334F-AFE8-71A4A4B60F07}"/>
                </a:ext>
              </a:extLst>
            </p:cNvPr>
            <p:cNvSpPr txBox="1"/>
            <p:nvPr/>
          </p:nvSpPr>
          <p:spPr>
            <a:xfrm>
              <a:off x="5376012" y="5044738"/>
              <a:ext cx="1135638"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38" name="Group 37">
            <a:extLst>
              <a:ext uri="{FF2B5EF4-FFF2-40B4-BE49-F238E27FC236}">
                <a16:creationId xmlns:a16="http://schemas.microsoft.com/office/drawing/2014/main" id="{34ACEEAF-7738-8D46-A24B-7F50F77CE99F}"/>
              </a:ext>
            </a:extLst>
          </p:cNvPr>
          <p:cNvGrpSpPr/>
          <p:nvPr/>
        </p:nvGrpSpPr>
        <p:grpSpPr>
          <a:xfrm>
            <a:off x="8263031" y="4841965"/>
            <a:ext cx="1822441" cy="412298"/>
            <a:chOff x="6828090" y="4956561"/>
            <a:chExt cx="2008261" cy="454337"/>
          </a:xfrm>
        </p:grpSpPr>
        <p:sp>
          <p:nvSpPr>
            <p:cNvPr id="39" name="Rectangle 38">
              <a:hlinkClick r:id="rId9"/>
              <a:extLst>
                <a:ext uri="{FF2B5EF4-FFF2-40B4-BE49-F238E27FC236}">
                  <a16:creationId xmlns:a16="http://schemas.microsoft.com/office/drawing/2014/main" id="{DE838292-739A-4243-AD71-38B10041E26E}"/>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1" name="TextBox 40">
              <a:extLst>
                <a:ext uri="{FF2B5EF4-FFF2-40B4-BE49-F238E27FC236}">
                  <a16:creationId xmlns:a16="http://schemas.microsoft.com/office/drawing/2014/main" id="{AF5DF2BC-A193-D24F-9F51-D7E2552E3888}"/>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44" name="Graphic 43" descr="Projector screen">
              <a:extLst>
                <a:ext uri="{FF2B5EF4-FFF2-40B4-BE49-F238E27FC236}">
                  <a16:creationId xmlns:a16="http://schemas.microsoft.com/office/drawing/2014/main" id="{38FB5DEC-D60B-C64D-AFC9-F53289DAB99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931929" y="5005209"/>
              <a:ext cx="365760" cy="365760"/>
            </a:xfrm>
            <a:prstGeom prst="rect">
              <a:avLst/>
            </a:prstGeom>
          </p:spPr>
        </p:pic>
      </p:grpSp>
    </p:spTree>
    <p:extLst>
      <p:ext uri="{BB962C8B-B14F-4D97-AF65-F5344CB8AC3E}">
        <p14:creationId xmlns:p14="http://schemas.microsoft.com/office/powerpoint/2010/main" val="18001704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A3E0B3-E8DE-41A1-B4A7-29DA4D02972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656411" y="181233"/>
            <a:ext cx="860384" cy="939111"/>
          </a:xfrm>
          <a:prstGeom prst="rect">
            <a:avLst/>
          </a:prstGeom>
        </p:spPr>
      </p:pic>
      <p:sp>
        <p:nvSpPr>
          <p:cNvPr id="7" name="TextBox 6">
            <a:extLst>
              <a:ext uri="{FF2B5EF4-FFF2-40B4-BE49-F238E27FC236}">
                <a16:creationId xmlns:a16="http://schemas.microsoft.com/office/drawing/2014/main" id="{7C31FF44-D332-4374-B837-A6719A036072}"/>
              </a:ext>
            </a:extLst>
          </p:cNvPr>
          <p:cNvSpPr txBox="1"/>
          <p:nvPr/>
        </p:nvSpPr>
        <p:spPr>
          <a:xfrm>
            <a:off x="6248375" y="224029"/>
            <a:ext cx="4217773" cy="369332"/>
          </a:xfrm>
          <a:prstGeom prst="rect">
            <a:avLst/>
          </a:prstGeom>
          <a:noFill/>
        </p:spPr>
        <p:txBody>
          <a:bodyPr wrap="square" rtlCol="0">
            <a:spAutoFit/>
          </a:bodyPr>
          <a:lstStyle/>
          <a:p>
            <a:pPr algn="r"/>
            <a:r>
              <a:rPr lang="ar-SA" b="1" dirty="0" err="1">
                <a:solidFill>
                  <a:srgbClr val="A18661"/>
                </a:solidFill>
                <a:latin typeface="DIN Next LT Arabic" panose="020B0503020203050203" pitchFamily="34" charset="-78"/>
                <a:cs typeface="DIN Next LT Arabic" panose="020B0503020203050203" pitchFamily="34" charset="-78"/>
              </a:rPr>
              <a:t>ميتاهيومنز</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6248375" y="589365"/>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مهارات ومعارف تعتمد على الابتكار</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1938992"/>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يستخدم تطبيقنا ميتاهيومنز الميتافيرس لتقديم تجربة التعليم الافتراضية للطلبة من أصحاب الهمم من خلال الرحلات الميدانية الافتراضية وتصور المفاهيم العلمية وما إلى ذلك. ميزة التعرف على الإيماءات تجعل التطبيق أكثر شمولاً وسهولة في الاستخدام أثناء مكالمات الفيديو.</a:t>
            </a:r>
          </a:p>
          <a:p>
            <a:pPr algn="just" rtl="1"/>
            <a:b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b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ميزة الترجمة من الكلام إلى النص وتحويل النص إلى كلام هي نعمة لجميع الطلاب من أصحاب الهمم، حيث تعني كلمة رفيق باللغة العربية "الصديق" و هو روبوتنا الودود متعدد اللغات الجاهز للإجابة على جميع استفساراتك وتقديم تحديثات عن الواجبات المنزلية والاختبارات. تساعد هذه الميزات معًا في التخفيف من مشكلة نقص التعاون في الفصول الدراسية عبر الإنترنت للطلاب أصحاب الهمم وتعزيز مجتمع راقي يؤمن بشعار تطبيقنا.</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52406FFE-8867-7642-96EE-DAE9CBB9D1B1}"/>
              </a:ext>
            </a:extLst>
          </p:cNvPr>
          <p:cNvGrpSpPr/>
          <p:nvPr/>
        </p:nvGrpSpPr>
        <p:grpSpPr>
          <a:xfrm>
            <a:off x="6226856" y="4841965"/>
            <a:ext cx="1822441" cy="412298"/>
            <a:chOff x="4643634" y="4956561"/>
            <a:chExt cx="2008261" cy="454337"/>
          </a:xfrm>
        </p:grpSpPr>
        <p:sp>
          <p:nvSpPr>
            <p:cNvPr id="29" name="Rectangle 28">
              <a:hlinkClick r:id="rId3"/>
              <a:extLst>
                <a:ext uri="{FF2B5EF4-FFF2-40B4-BE49-F238E27FC236}">
                  <a16:creationId xmlns:a16="http://schemas.microsoft.com/office/drawing/2014/main" id="{7683D8F6-9A66-7945-9EBD-72B5F355589F}"/>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30" name="Graphic 29" descr="Play">
              <a:extLst>
                <a:ext uri="{FF2B5EF4-FFF2-40B4-BE49-F238E27FC236}">
                  <a16:creationId xmlns:a16="http://schemas.microsoft.com/office/drawing/2014/main" id="{6E2736EC-D6B1-1A45-AD69-92F84EA6248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60783" y="5025435"/>
              <a:ext cx="322114" cy="322114"/>
            </a:xfrm>
            <a:prstGeom prst="rect">
              <a:avLst/>
            </a:prstGeom>
          </p:spPr>
        </p:pic>
        <p:sp>
          <p:nvSpPr>
            <p:cNvPr id="31" name="TextBox 30">
              <a:extLst>
                <a:ext uri="{FF2B5EF4-FFF2-40B4-BE49-F238E27FC236}">
                  <a16:creationId xmlns:a16="http://schemas.microsoft.com/office/drawing/2014/main" id="{2965EBDE-BDA9-534F-8DDE-6AF53A5399F6}"/>
                </a:ext>
              </a:extLst>
            </p:cNvPr>
            <p:cNvSpPr txBox="1"/>
            <p:nvPr/>
          </p:nvSpPr>
          <p:spPr>
            <a:xfrm>
              <a:off x="5376012" y="5044738"/>
              <a:ext cx="1089836"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32" name="Group 31">
            <a:extLst>
              <a:ext uri="{FF2B5EF4-FFF2-40B4-BE49-F238E27FC236}">
                <a16:creationId xmlns:a16="http://schemas.microsoft.com/office/drawing/2014/main" id="{B8DAE506-5E23-8A46-AD80-1A9A3DFCAE20}"/>
              </a:ext>
            </a:extLst>
          </p:cNvPr>
          <p:cNvGrpSpPr/>
          <p:nvPr/>
        </p:nvGrpSpPr>
        <p:grpSpPr>
          <a:xfrm>
            <a:off x="8263031" y="4841965"/>
            <a:ext cx="1822441" cy="412298"/>
            <a:chOff x="6828090" y="4956561"/>
            <a:chExt cx="2008261" cy="454337"/>
          </a:xfrm>
        </p:grpSpPr>
        <p:sp>
          <p:nvSpPr>
            <p:cNvPr id="33" name="Rectangle 32">
              <a:hlinkClick r:id="rId6"/>
              <a:extLst>
                <a:ext uri="{FF2B5EF4-FFF2-40B4-BE49-F238E27FC236}">
                  <a16:creationId xmlns:a16="http://schemas.microsoft.com/office/drawing/2014/main" id="{4FFDEFAE-A937-8C4C-8EFC-22257079FFEF}"/>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0" name="TextBox 39">
              <a:extLst>
                <a:ext uri="{FF2B5EF4-FFF2-40B4-BE49-F238E27FC236}">
                  <a16:creationId xmlns:a16="http://schemas.microsoft.com/office/drawing/2014/main" id="{AAC26BC5-DFF9-F046-B29C-2445B8B46C48}"/>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42" name="Graphic 41" descr="Projector screen">
              <a:extLst>
                <a:ext uri="{FF2B5EF4-FFF2-40B4-BE49-F238E27FC236}">
                  <a16:creationId xmlns:a16="http://schemas.microsoft.com/office/drawing/2014/main" id="{746B20DC-F42E-F444-A818-56C26B78F2E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31929" y="5005209"/>
              <a:ext cx="365760" cy="365760"/>
            </a:xfrm>
            <a:prstGeom prst="rect">
              <a:avLst/>
            </a:prstGeom>
          </p:spPr>
        </p:pic>
      </p:grpSp>
      <p:graphicFrame>
        <p:nvGraphicFramePr>
          <p:cNvPr id="45" name="Table 22">
            <a:extLst>
              <a:ext uri="{FF2B5EF4-FFF2-40B4-BE49-F238E27FC236}">
                <a16:creationId xmlns:a16="http://schemas.microsoft.com/office/drawing/2014/main" id="{28A3FF2B-863A-794F-880E-91EA2051B3F1}"/>
              </a:ext>
            </a:extLst>
          </p:cNvPr>
          <p:cNvGraphicFramePr>
            <a:graphicFrameLocks noGrp="1"/>
          </p:cNvGraphicFramePr>
          <p:nvPr>
            <p:extLst>
              <p:ext uri="{D42A27DB-BD31-4B8C-83A1-F6EECF244321}">
                <p14:modId xmlns:p14="http://schemas.microsoft.com/office/powerpoint/2010/main" val="3060715440"/>
              </p:ext>
            </p:extLst>
          </p:nvPr>
        </p:nvGraphicFramePr>
        <p:xfrm>
          <a:off x="279413" y="1993557"/>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Pravardh Chittajallu Venkata Phaniraj</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pravardhcv@gmail.com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Yugmee Yogesh Gidiya</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yugmee13@gmail.com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Sherwin Savio Barretto</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1"/>
                        </a:rPr>
                        <a:t>sherwinbarretto217@gmail.com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239677592"/>
                  </a:ext>
                </a:extLst>
              </a:tr>
              <a:tr h="646121">
                <a:tc>
                  <a:txBody>
                    <a:bodyPr/>
                    <a:lstStyle/>
                    <a:p>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Bavishyaa Sriraman</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2"/>
                        </a:rPr>
                        <a:t>bavishyaa1994@gmail.com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endParaRPr>
                    </a:p>
                  </a:txBody>
                  <a:tcPr/>
                </a:tc>
                <a:extLst>
                  <a:ext uri="{0D108BD9-81ED-4DB2-BD59-A6C34878D82A}">
                    <a16:rowId xmlns:a16="http://schemas.microsoft.com/office/drawing/2014/main" val="1090867434"/>
                  </a:ext>
                </a:extLst>
              </a:tr>
            </a:tbl>
          </a:graphicData>
        </a:graphic>
      </p:graphicFrame>
    </p:spTree>
    <p:extLst>
      <p:ext uri="{BB962C8B-B14F-4D97-AF65-F5344CB8AC3E}">
        <p14:creationId xmlns:p14="http://schemas.microsoft.com/office/powerpoint/2010/main" val="29425076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7355271" y="224029"/>
            <a:ext cx="4217773" cy="369332"/>
          </a:xfrm>
          <a:prstGeom prst="rect">
            <a:avLst/>
          </a:prstGeom>
          <a:noFill/>
        </p:spPr>
        <p:txBody>
          <a:bodyPr wrap="square" rtlCol="0">
            <a:spAutoFit/>
          </a:bodyPr>
          <a:lstStyle/>
          <a:p>
            <a:pPr algn="r"/>
            <a:r>
              <a:rPr lang="ar-SA" b="1" dirty="0">
                <a:solidFill>
                  <a:srgbClr val="A18661"/>
                </a:solidFill>
                <a:latin typeface="DIN Next LT Arabic" panose="020B0503020203050203" pitchFamily="34" charset="-78"/>
                <a:cs typeface="DIN Next LT Arabic" panose="020B0503020203050203" pitchFamily="34" charset="-78"/>
              </a:rPr>
              <a:t>حياتي </a:t>
            </a:r>
            <a:r>
              <a:rPr lang="ar-SA" b="1" dirty="0" err="1">
                <a:solidFill>
                  <a:srgbClr val="A18661"/>
                </a:solidFill>
                <a:latin typeface="DIN Next LT Arabic" panose="020B0503020203050203" pitchFamily="34" charset="-78"/>
                <a:cs typeface="DIN Next LT Arabic" panose="020B0503020203050203" pitchFamily="34" charset="-78"/>
              </a:rPr>
              <a:t>الإجتماعية</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7355271" y="589365"/>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التواصل في العصر الرقمي</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830997"/>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توظيف التكنولوجيا الحديثة مثل ميتافيرس وتطبيقات الهواتف الذكية ونظارة الواقع الافتراضي لكبار السن واصحاب الهمم بحيث يستطيعون افتراضيا التواصل مع طاقم الأطباء والممرضين، وتلقي العلاج، ومتابعة الحالة الصحية لهم دون أي مخاطر على صحتهم من العدوى.</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CE34A671-F3DD-6D41-9FCB-8F351426F322}"/>
              </a:ext>
            </a:extLst>
          </p:cNvPr>
          <p:cNvGrpSpPr/>
          <p:nvPr/>
        </p:nvGrpSpPr>
        <p:grpSpPr>
          <a:xfrm>
            <a:off x="6226856" y="4841965"/>
            <a:ext cx="1822441" cy="412298"/>
            <a:chOff x="4643634" y="4956561"/>
            <a:chExt cx="2008261" cy="454337"/>
          </a:xfrm>
        </p:grpSpPr>
        <p:sp>
          <p:nvSpPr>
            <p:cNvPr id="34" name="Rectangle 33">
              <a:hlinkClick r:id="rId2"/>
              <a:extLst>
                <a:ext uri="{FF2B5EF4-FFF2-40B4-BE49-F238E27FC236}">
                  <a16:creationId xmlns:a16="http://schemas.microsoft.com/office/drawing/2014/main" id="{E396BA7A-370B-C049-9B3A-C5640A221004}"/>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35" name="Graphic 34" descr="Play">
              <a:extLst>
                <a:ext uri="{FF2B5EF4-FFF2-40B4-BE49-F238E27FC236}">
                  <a16:creationId xmlns:a16="http://schemas.microsoft.com/office/drawing/2014/main" id="{CB7B8FA8-90A3-4D49-AF83-2593DEDFA3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0783" y="5025435"/>
              <a:ext cx="322114" cy="322114"/>
            </a:xfrm>
            <a:prstGeom prst="rect">
              <a:avLst/>
            </a:prstGeom>
          </p:spPr>
        </p:pic>
        <p:sp>
          <p:nvSpPr>
            <p:cNvPr id="36" name="TextBox 35">
              <a:extLst>
                <a:ext uri="{FF2B5EF4-FFF2-40B4-BE49-F238E27FC236}">
                  <a16:creationId xmlns:a16="http://schemas.microsoft.com/office/drawing/2014/main" id="{9D604627-44E0-8549-A0E5-8E3D8807C85B}"/>
                </a:ext>
              </a:extLst>
            </p:cNvPr>
            <p:cNvSpPr txBox="1"/>
            <p:nvPr/>
          </p:nvSpPr>
          <p:spPr>
            <a:xfrm>
              <a:off x="5376012" y="5044738"/>
              <a:ext cx="1089836"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37" name="Group 36">
            <a:extLst>
              <a:ext uri="{FF2B5EF4-FFF2-40B4-BE49-F238E27FC236}">
                <a16:creationId xmlns:a16="http://schemas.microsoft.com/office/drawing/2014/main" id="{11D6D659-9D01-8543-AD43-B6DA784C9425}"/>
              </a:ext>
            </a:extLst>
          </p:cNvPr>
          <p:cNvGrpSpPr/>
          <p:nvPr/>
        </p:nvGrpSpPr>
        <p:grpSpPr>
          <a:xfrm>
            <a:off x="8263031" y="4841965"/>
            <a:ext cx="1822441" cy="412298"/>
            <a:chOff x="6828090" y="4956561"/>
            <a:chExt cx="2008261" cy="454337"/>
          </a:xfrm>
        </p:grpSpPr>
        <p:sp>
          <p:nvSpPr>
            <p:cNvPr id="38" name="Rectangle 37">
              <a:hlinkClick r:id="rId5"/>
              <a:extLst>
                <a:ext uri="{FF2B5EF4-FFF2-40B4-BE49-F238E27FC236}">
                  <a16:creationId xmlns:a16="http://schemas.microsoft.com/office/drawing/2014/main" id="{E73B442F-4ED7-374B-B37C-A2BCC0C97C89}"/>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9" name="TextBox 38">
              <a:extLst>
                <a:ext uri="{FF2B5EF4-FFF2-40B4-BE49-F238E27FC236}">
                  <a16:creationId xmlns:a16="http://schemas.microsoft.com/office/drawing/2014/main" id="{237BB181-6598-944D-BAAB-39A17DBAF3CC}"/>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41" name="Graphic 40" descr="Projector screen">
              <a:extLst>
                <a:ext uri="{FF2B5EF4-FFF2-40B4-BE49-F238E27FC236}">
                  <a16:creationId xmlns:a16="http://schemas.microsoft.com/office/drawing/2014/main" id="{566BB2CD-C551-C74A-937A-DEBFD3B2EBC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31929" y="5005209"/>
              <a:ext cx="365760" cy="365760"/>
            </a:xfrm>
            <a:prstGeom prst="rect">
              <a:avLst/>
            </a:prstGeom>
          </p:spPr>
        </p:pic>
      </p:grpSp>
      <p:graphicFrame>
        <p:nvGraphicFramePr>
          <p:cNvPr id="44" name="Table 22">
            <a:extLst>
              <a:ext uri="{FF2B5EF4-FFF2-40B4-BE49-F238E27FC236}">
                <a16:creationId xmlns:a16="http://schemas.microsoft.com/office/drawing/2014/main" id="{158C39E3-5949-F247-90F2-6653C0EFFF6B}"/>
              </a:ext>
            </a:extLst>
          </p:cNvPr>
          <p:cNvGraphicFramePr>
            <a:graphicFrameLocks noGrp="1"/>
          </p:cNvGraphicFramePr>
          <p:nvPr>
            <p:extLst>
              <p:ext uri="{D42A27DB-BD31-4B8C-83A1-F6EECF244321}">
                <p14:modId xmlns:p14="http://schemas.microsoft.com/office/powerpoint/2010/main" val="1016556000"/>
              </p:ext>
            </p:extLst>
          </p:nvPr>
        </p:nvGraphicFramePr>
        <p:xfrm>
          <a:off x="279412" y="1993557"/>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Manal Mohamed Abdelnabi Abdelmaqsod</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8"/>
                        </a:rPr>
                        <a:t>manalmohammed1234@icloud.com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Reem Abdelhamid Ezzeldin Ahmed</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reem.ahmed@aurak.ac.ae</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913920420"/>
                  </a:ext>
                </a:extLst>
              </a:tr>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Mohamed Abdelhamid Ezzeldin Ahmed</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manalgrade71234@gmail.com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624203308"/>
                  </a:ext>
                </a:extLst>
              </a:tr>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Salama Alshamsi</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1"/>
                        </a:rPr>
                        <a:t>salamamoh277@gmail.com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115354131"/>
                  </a:ext>
                </a:extLst>
              </a:tr>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Fwagy Alali</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2"/>
                        </a:rPr>
                        <a:t>safiamoh54321@icloud.com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018647191"/>
                  </a:ext>
                </a:extLst>
              </a:tr>
            </a:tbl>
          </a:graphicData>
        </a:graphic>
      </p:graphicFrame>
    </p:spTree>
    <p:extLst>
      <p:ext uri="{BB962C8B-B14F-4D97-AF65-F5344CB8AC3E}">
        <p14:creationId xmlns:p14="http://schemas.microsoft.com/office/powerpoint/2010/main" val="38133613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7355271" y="224029"/>
            <a:ext cx="4217773" cy="369332"/>
          </a:xfrm>
          <a:prstGeom prst="rect">
            <a:avLst/>
          </a:prstGeom>
          <a:noFill/>
        </p:spPr>
        <p:txBody>
          <a:bodyPr wrap="square" rtlCol="0">
            <a:spAutoFit/>
          </a:bodyPr>
          <a:lstStyle/>
          <a:p>
            <a:pPr algn="r"/>
            <a:r>
              <a:rPr lang="ar-SA" b="1" dirty="0">
                <a:solidFill>
                  <a:srgbClr val="A18661"/>
                </a:solidFill>
                <a:latin typeface="DIN Next LT Arabic" panose="020B0503020203050203" pitchFamily="34" charset="-78"/>
                <a:cs typeface="DIN Next LT Arabic" panose="020B0503020203050203" pitchFamily="34" charset="-78"/>
              </a:rPr>
              <a:t>حسنات</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7355271" y="589365"/>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مجتمع سعيد ومتماسك</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1015663"/>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النظام يقوم بتوزيع المهام اليومية للطفل من واجبات مدرسية، بحيث يوضح عدد الواجبات المتبقية ومواعيد التسليم وجدول الطالب اليومي. يقوم النظام بتعليم الأطفال تلاوة القرآن وتصحيح الأخطاء في التجويد، ومكافئة الطالب في حال قراءة كمية معينة، وربط الصحة البدنية في الدين من خلال جعل الطالب بأداء رياضات وفق إحداثيات المساجد القريبة أو حلقات تحفيظ القرآن، مما يجعل النظام أكثر مرونة من خلال تعليم الأطفال مهارات أخرى مثل البرمجة.</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427D6E4A-373A-A044-8159-50320AA1D7B5}"/>
              </a:ext>
            </a:extLst>
          </p:cNvPr>
          <p:cNvGrpSpPr/>
          <p:nvPr/>
        </p:nvGrpSpPr>
        <p:grpSpPr>
          <a:xfrm>
            <a:off x="6226856" y="4841965"/>
            <a:ext cx="1822441" cy="412298"/>
            <a:chOff x="4643634" y="4956561"/>
            <a:chExt cx="2008261" cy="454337"/>
          </a:xfrm>
        </p:grpSpPr>
        <p:sp>
          <p:nvSpPr>
            <p:cNvPr id="28" name="Rectangle 27">
              <a:hlinkClick r:id="rId2"/>
              <a:extLst>
                <a:ext uri="{FF2B5EF4-FFF2-40B4-BE49-F238E27FC236}">
                  <a16:creationId xmlns:a16="http://schemas.microsoft.com/office/drawing/2014/main" id="{68D1AF9C-20D4-FC43-BFCA-4A0150F38947}"/>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29" name="Graphic 28" descr="Play">
              <a:extLst>
                <a:ext uri="{FF2B5EF4-FFF2-40B4-BE49-F238E27FC236}">
                  <a16:creationId xmlns:a16="http://schemas.microsoft.com/office/drawing/2014/main" id="{334AA230-6A35-0941-9A28-412BBC0C817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0783" y="5025435"/>
              <a:ext cx="322114" cy="322114"/>
            </a:xfrm>
            <a:prstGeom prst="rect">
              <a:avLst/>
            </a:prstGeom>
          </p:spPr>
        </p:pic>
        <p:sp>
          <p:nvSpPr>
            <p:cNvPr id="30" name="TextBox 29">
              <a:extLst>
                <a:ext uri="{FF2B5EF4-FFF2-40B4-BE49-F238E27FC236}">
                  <a16:creationId xmlns:a16="http://schemas.microsoft.com/office/drawing/2014/main" id="{CAD22BC2-F5D1-344D-A796-45924B3E1960}"/>
                </a:ext>
              </a:extLst>
            </p:cNvPr>
            <p:cNvSpPr txBox="1"/>
            <p:nvPr/>
          </p:nvSpPr>
          <p:spPr>
            <a:xfrm>
              <a:off x="5376012" y="5044738"/>
              <a:ext cx="1153959"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31" name="Group 30">
            <a:extLst>
              <a:ext uri="{FF2B5EF4-FFF2-40B4-BE49-F238E27FC236}">
                <a16:creationId xmlns:a16="http://schemas.microsoft.com/office/drawing/2014/main" id="{ED733370-D977-F34C-87CF-681982468793}"/>
              </a:ext>
            </a:extLst>
          </p:cNvPr>
          <p:cNvGrpSpPr/>
          <p:nvPr/>
        </p:nvGrpSpPr>
        <p:grpSpPr>
          <a:xfrm>
            <a:off x="8263031" y="4841965"/>
            <a:ext cx="1822441" cy="412298"/>
            <a:chOff x="6828090" y="4956561"/>
            <a:chExt cx="2008261" cy="454337"/>
          </a:xfrm>
        </p:grpSpPr>
        <p:sp>
          <p:nvSpPr>
            <p:cNvPr id="32" name="Rectangle 31">
              <a:hlinkClick r:id="rId5"/>
              <a:extLst>
                <a:ext uri="{FF2B5EF4-FFF2-40B4-BE49-F238E27FC236}">
                  <a16:creationId xmlns:a16="http://schemas.microsoft.com/office/drawing/2014/main" id="{EB9E8F98-1B0B-9D43-A96D-744953C18B6F}"/>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3" name="TextBox 32">
              <a:extLst>
                <a:ext uri="{FF2B5EF4-FFF2-40B4-BE49-F238E27FC236}">
                  <a16:creationId xmlns:a16="http://schemas.microsoft.com/office/drawing/2014/main" id="{A5045B75-4E1A-C546-8C0E-C55ABB25E491}"/>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40" name="Graphic 39" descr="Projector screen">
              <a:extLst>
                <a:ext uri="{FF2B5EF4-FFF2-40B4-BE49-F238E27FC236}">
                  <a16:creationId xmlns:a16="http://schemas.microsoft.com/office/drawing/2014/main" id="{4B6BAAFB-A43A-5A43-A63B-FCB8B3AE9DC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31929" y="5005209"/>
              <a:ext cx="365760" cy="365760"/>
            </a:xfrm>
            <a:prstGeom prst="rect">
              <a:avLst/>
            </a:prstGeom>
          </p:spPr>
        </p:pic>
      </p:grpSp>
      <p:graphicFrame>
        <p:nvGraphicFramePr>
          <p:cNvPr id="42" name="Table 22">
            <a:extLst>
              <a:ext uri="{FF2B5EF4-FFF2-40B4-BE49-F238E27FC236}">
                <a16:creationId xmlns:a16="http://schemas.microsoft.com/office/drawing/2014/main" id="{BA977E63-58D7-0248-AE14-413DCA666E84}"/>
              </a:ext>
            </a:extLst>
          </p:cNvPr>
          <p:cNvGraphicFramePr>
            <a:graphicFrameLocks noGrp="1"/>
          </p:cNvGraphicFramePr>
          <p:nvPr>
            <p:extLst>
              <p:ext uri="{D42A27DB-BD31-4B8C-83A1-F6EECF244321}">
                <p14:modId xmlns:p14="http://schemas.microsoft.com/office/powerpoint/2010/main" val="1395412931"/>
              </p:ext>
            </p:extLst>
          </p:nvPr>
        </p:nvGraphicFramePr>
        <p:xfrm>
          <a:off x="279412" y="1993557"/>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Malak Huseen</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8"/>
                        </a:rPr>
                        <a:t>dr.mohamadmansor@gmail.com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spTree>
    <p:extLst>
      <p:ext uri="{BB962C8B-B14F-4D97-AF65-F5344CB8AC3E}">
        <p14:creationId xmlns:p14="http://schemas.microsoft.com/office/powerpoint/2010/main" val="3205068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A3E0B3-E8DE-41A1-B4A7-29DA4D02972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656411" y="181233"/>
            <a:ext cx="860385" cy="939112"/>
          </a:xfrm>
          <a:prstGeom prst="rect">
            <a:avLst/>
          </a:prstGeom>
        </p:spPr>
      </p:pic>
      <p:sp>
        <p:nvSpPr>
          <p:cNvPr id="7" name="TextBox 6">
            <a:extLst>
              <a:ext uri="{FF2B5EF4-FFF2-40B4-BE49-F238E27FC236}">
                <a16:creationId xmlns:a16="http://schemas.microsoft.com/office/drawing/2014/main" id="{7C31FF44-D332-4374-B837-A6719A036072}"/>
              </a:ext>
            </a:extLst>
          </p:cNvPr>
          <p:cNvSpPr txBox="1"/>
          <p:nvPr/>
        </p:nvSpPr>
        <p:spPr>
          <a:xfrm>
            <a:off x="6248375" y="224029"/>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نظام إدارة رأس المال البشري</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6248375" y="593361"/>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مهارات ومعارف تعتمد على الابتكار</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1569660"/>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يقوم نظامنا بتحليل المهارات بناء على العرض من الجامعات والطلب حسب سوق العمل للمهارات داخل المؤسسات الحكومية والخاصة والمؤسسات التعليمية للمساعدة في تمكين المواهب بمجموعة المهارات المناسبة. لقد نجحنا في وضع تصنيف موحد كامل للمهن التي تتضمن المهارات والكفاءات لسوق العمل في الإمارات العربية المتحدة، والتي تم الحصول عليها من خلال معالجة اللغة الطبيعية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“NLP”،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والتعلم الآلي، والذكاء الاصطناعي. يمكن لـنظامنا مطابقة المهارات بين ما يتم تقديمه في المؤسسات التعليمية ومقارنتها بالمهارات التي يتطلبها سوق العمل. هدفنا هو خلق منظومة تعمل على تقليص فجوة المهارات بين سوق العمل والمؤسسات التعليمية من خلال استخدام الذكاء الاصطناعي وعلوم البيانات.</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grpSp>
        <p:nvGrpSpPr>
          <p:cNvPr id="14" name="Group 13">
            <a:extLst>
              <a:ext uri="{FF2B5EF4-FFF2-40B4-BE49-F238E27FC236}">
                <a16:creationId xmlns:a16="http://schemas.microsoft.com/office/drawing/2014/main" id="{B4E164D8-3CEC-47D6-8D4A-B133E210ADFD}"/>
              </a:ext>
            </a:extLst>
          </p:cNvPr>
          <p:cNvGrpSpPr/>
          <p:nvPr/>
        </p:nvGrpSpPr>
        <p:grpSpPr>
          <a:xfrm>
            <a:off x="6226856" y="4841965"/>
            <a:ext cx="1822441" cy="412298"/>
            <a:chOff x="4643634" y="4956561"/>
            <a:chExt cx="2008261" cy="454337"/>
          </a:xfrm>
        </p:grpSpPr>
        <p:sp>
          <p:nvSpPr>
            <p:cNvPr id="15" name="Rectangle 14">
              <a:hlinkClick r:id="rId3"/>
              <a:extLst>
                <a:ext uri="{FF2B5EF4-FFF2-40B4-BE49-F238E27FC236}">
                  <a16:creationId xmlns:a16="http://schemas.microsoft.com/office/drawing/2014/main" id="{5C112DB4-4955-43CB-9FC7-96D55E1DB145}"/>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Graphic 15" descr="Play">
              <a:extLst>
                <a:ext uri="{FF2B5EF4-FFF2-40B4-BE49-F238E27FC236}">
                  <a16:creationId xmlns:a16="http://schemas.microsoft.com/office/drawing/2014/main" id="{8F5AAF0A-A41E-42DA-9875-52A48FED6AF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60783" y="5025435"/>
              <a:ext cx="322114" cy="322114"/>
            </a:xfrm>
            <a:prstGeom prst="rect">
              <a:avLst/>
            </a:prstGeom>
          </p:spPr>
        </p:pic>
        <p:sp>
          <p:nvSpPr>
            <p:cNvPr id="17" name="TextBox 16">
              <a:extLst>
                <a:ext uri="{FF2B5EF4-FFF2-40B4-BE49-F238E27FC236}">
                  <a16:creationId xmlns:a16="http://schemas.microsoft.com/office/drawing/2014/main" id="{6DB72F7F-3DBC-40EA-94E0-77BD5A75006B}"/>
                </a:ext>
              </a:extLst>
            </p:cNvPr>
            <p:cNvSpPr txBox="1"/>
            <p:nvPr/>
          </p:nvSpPr>
          <p:spPr>
            <a:xfrm>
              <a:off x="5376012" y="5044738"/>
              <a:ext cx="1153959" cy="271326"/>
            </a:xfrm>
            <a:prstGeom prst="rect">
              <a:avLst/>
            </a:prstGeom>
            <a:noFill/>
          </p:spPr>
          <p:txBody>
            <a:bodyPr wrap="square" rtlCol="0">
              <a:spAutoFit/>
            </a:bodyPr>
            <a:lstStyle/>
            <a:p>
              <a:r>
                <a:rPr lang="ar-SA" sz="10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11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18" name="Group 17">
            <a:extLst>
              <a:ext uri="{FF2B5EF4-FFF2-40B4-BE49-F238E27FC236}">
                <a16:creationId xmlns:a16="http://schemas.microsoft.com/office/drawing/2014/main" id="{0B3D7CF0-C1A2-4E4F-9470-52D89DCB55DA}"/>
              </a:ext>
            </a:extLst>
          </p:cNvPr>
          <p:cNvGrpSpPr/>
          <p:nvPr/>
        </p:nvGrpSpPr>
        <p:grpSpPr>
          <a:xfrm>
            <a:off x="8263031" y="4841965"/>
            <a:ext cx="1916672" cy="412298"/>
            <a:chOff x="6828090" y="4956561"/>
            <a:chExt cx="2112100" cy="454337"/>
          </a:xfrm>
        </p:grpSpPr>
        <p:sp>
          <p:nvSpPr>
            <p:cNvPr id="19" name="Rectangle 18">
              <a:hlinkClick r:id="rId6"/>
              <a:extLst>
                <a:ext uri="{FF2B5EF4-FFF2-40B4-BE49-F238E27FC236}">
                  <a16:creationId xmlns:a16="http://schemas.microsoft.com/office/drawing/2014/main" id="{33287D20-12BB-4DCA-9545-D3DAD7604F7E}"/>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FD2F82A-F8BB-40D3-BB22-590A10F8564F}"/>
                </a:ext>
              </a:extLst>
            </p:cNvPr>
            <p:cNvSpPr txBox="1"/>
            <p:nvPr/>
          </p:nvSpPr>
          <p:spPr>
            <a:xfrm>
              <a:off x="7207725" y="5044738"/>
              <a:ext cx="1732465" cy="279806"/>
            </a:xfrm>
            <a:prstGeom prst="rect">
              <a:avLst/>
            </a:prstGeom>
            <a:noFill/>
          </p:spPr>
          <p:txBody>
            <a:bodyPr wrap="square" rtlCol="0">
              <a:spAutoFit/>
            </a:bodyPr>
            <a:lstStyle/>
            <a:p>
              <a:r>
                <a:rPr lang="ar-SA" sz="10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1000" b="1" dirty="0">
                <a:solidFill>
                  <a:schemeClr val="bg1"/>
                </a:solidFill>
                <a:latin typeface="DIN Next LT Arabic" panose="020B0503020203050203" pitchFamily="34" charset="-78"/>
                <a:cs typeface="DIN Next LT Arabic" panose="020B0503020203050203" pitchFamily="34" charset="-78"/>
              </a:endParaRPr>
            </a:p>
          </p:txBody>
        </p:sp>
        <p:pic>
          <p:nvPicPr>
            <p:cNvPr id="21" name="Graphic 20" descr="Projector screen">
              <a:extLst>
                <a:ext uri="{FF2B5EF4-FFF2-40B4-BE49-F238E27FC236}">
                  <a16:creationId xmlns:a16="http://schemas.microsoft.com/office/drawing/2014/main" id="{E8B861B0-4F0E-4111-B479-48A287F744E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31929" y="5005209"/>
              <a:ext cx="365760" cy="365760"/>
            </a:xfrm>
            <a:prstGeom prst="rect">
              <a:avLst/>
            </a:prstGeom>
          </p:spPr>
        </p:pic>
      </p:grpSp>
      <p:graphicFrame>
        <p:nvGraphicFramePr>
          <p:cNvPr id="22" name="Table 22">
            <a:extLst>
              <a:ext uri="{FF2B5EF4-FFF2-40B4-BE49-F238E27FC236}">
                <a16:creationId xmlns:a16="http://schemas.microsoft.com/office/drawing/2014/main" id="{AB225D70-B7B6-4CD7-92AB-5FDB9104E81F}"/>
              </a:ext>
            </a:extLst>
          </p:cNvPr>
          <p:cNvGraphicFramePr>
            <a:graphicFrameLocks noGrp="1"/>
          </p:cNvGraphicFramePr>
          <p:nvPr>
            <p:extLst>
              <p:ext uri="{D42A27DB-BD31-4B8C-83A1-F6EECF244321}">
                <p14:modId xmlns:p14="http://schemas.microsoft.com/office/powerpoint/2010/main" val="757791162"/>
              </p:ext>
            </p:extLst>
          </p:nvPr>
        </p:nvGraphicFramePr>
        <p:xfrm>
          <a:off x="288324" y="1993557"/>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Abdulla Mohammed Ali Mohammed Al Shimmari</a:t>
                      </a:r>
                    </a:p>
                    <a:p>
                      <a:pPr algn="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abdulla@hcms.ai</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Iftikhar Ali Zahoor Ahmad</a:t>
                      </a:r>
                    </a:p>
                    <a:p>
                      <a:pPr algn="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iftikhar@hcms.ai</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r h="646121">
                <a:tc>
                  <a:txBody>
                    <a:bodyPr/>
                    <a:lstStyle/>
                    <a:p>
                      <a:pPr algn="r"/>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Muhammad Hassan Muhammad Hanif</a:t>
                      </a:r>
                    </a:p>
                    <a:p>
                      <a:pPr algn="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1"/>
                        </a:rPr>
                        <a:t>hassan@hcms.ai</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a:endParaRPr lang="en-US" sz="1200" dirty="0">
                        <a:solidFill>
                          <a:schemeClr val="tx1">
                            <a:lumMod val="65000"/>
                            <a:lumOff val="35000"/>
                          </a:schemeClr>
                        </a:solidFill>
                      </a:endParaRPr>
                    </a:p>
                  </a:txBody>
                  <a:tcPr/>
                </a:tc>
                <a:extLst>
                  <a:ext uri="{0D108BD9-81ED-4DB2-BD59-A6C34878D82A}">
                    <a16:rowId xmlns:a16="http://schemas.microsoft.com/office/drawing/2014/main" val="239677592"/>
                  </a:ext>
                </a:extLst>
              </a:tr>
            </a:tbl>
          </a:graphicData>
        </a:graphic>
      </p:graphicFrame>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6843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7355271" y="224029"/>
            <a:ext cx="4217773" cy="369332"/>
          </a:xfrm>
          <a:prstGeom prst="rect">
            <a:avLst/>
          </a:prstGeom>
          <a:noFill/>
        </p:spPr>
        <p:txBody>
          <a:bodyPr wrap="square" rtlCol="0">
            <a:spAutoFit/>
          </a:bodyPr>
          <a:lstStyle/>
          <a:p>
            <a:pPr algn="r"/>
            <a:r>
              <a:rPr lang="ar-SA" b="1" dirty="0">
                <a:solidFill>
                  <a:srgbClr val="A18661"/>
                </a:solidFill>
                <a:latin typeface="DIN Next LT Arabic" panose="020B0503020203050203" pitchFamily="34" charset="-78"/>
                <a:cs typeface="DIN Next LT Arabic" panose="020B0503020203050203" pitchFamily="34" charset="-78"/>
              </a:rPr>
              <a:t>ذا </a:t>
            </a:r>
            <a:r>
              <a:rPr lang="ar-SA" b="1" dirty="0" err="1">
                <a:solidFill>
                  <a:srgbClr val="A18661"/>
                </a:solidFill>
                <a:latin typeface="DIN Next LT Arabic" panose="020B0503020203050203" pitchFamily="34" charset="-78"/>
                <a:cs typeface="DIN Next LT Arabic" panose="020B0503020203050203" pitchFamily="34" charset="-78"/>
              </a:rPr>
              <a:t>إكو</a:t>
            </a:r>
            <a:r>
              <a:rPr lang="ar-SA" b="1" dirty="0">
                <a:solidFill>
                  <a:srgbClr val="A18661"/>
                </a:solidFill>
                <a:latin typeface="DIN Next LT Arabic" panose="020B0503020203050203" pitchFamily="34" charset="-78"/>
                <a:cs typeface="DIN Next LT Arabic" panose="020B0503020203050203" pitchFamily="34" charset="-78"/>
              </a:rPr>
              <a:t> </a:t>
            </a:r>
            <a:r>
              <a:rPr lang="ar-SA" b="1" dirty="0" err="1">
                <a:solidFill>
                  <a:srgbClr val="A18661"/>
                </a:solidFill>
                <a:latin typeface="DIN Next LT Arabic" panose="020B0503020203050203" pitchFamily="34" charset="-78"/>
                <a:cs typeface="DIN Next LT Arabic" panose="020B0503020203050203" pitchFamily="34" charset="-78"/>
              </a:rPr>
              <a:t>فوود</a:t>
            </a:r>
            <a:r>
              <a:rPr lang="ar-SA" b="1" dirty="0">
                <a:solidFill>
                  <a:srgbClr val="A18661"/>
                </a:solidFill>
                <a:latin typeface="DIN Next LT Arabic" panose="020B0503020203050203" pitchFamily="34" charset="-78"/>
                <a:cs typeface="DIN Next LT Arabic" panose="020B0503020203050203" pitchFamily="34" charset="-78"/>
              </a:rPr>
              <a:t> </a:t>
            </a:r>
            <a:r>
              <a:rPr lang="ar-SA" b="1" dirty="0" err="1">
                <a:solidFill>
                  <a:srgbClr val="A18661"/>
                </a:solidFill>
                <a:latin typeface="DIN Next LT Arabic" panose="020B0503020203050203" pitchFamily="34" charset="-78"/>
                <a:cs typeface="DIN Next LT Arabic" panose="020B0503020203050203" pitchFamily="34" charset="-78"/>
              </a:rPr>
              <a:t>تيستر</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7355271" y="589365"/>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تطوير المدن الذكية المستدامة</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2862322"/>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في يومنا هذا، أصبح استخدام المبيدات شائعًا جدًا بين المزارعين وأحيانًا يتم استخدام الشمع أيضًا على المواد الغذائية وخاصة الفواكه قبل التصدير. ينسى الناس عمومًا غسل الفواكه والخضروات قبل الأكل أو الطهي وهذا يمكن أن يسبب مشكلة كبيرة في صحتهم مما يؤدي في الغالب إلى التسمم الغذائي. تضرر 40 مليون شخص بهذه المشكلة و 128 ألف شخص نقلوا إلى المستشفى بسبب نفس المشكلة. من أجل إيقاف هذا ، نقدم: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The Eco-Food Tester.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فكرتنا هي جعل العالم مكانًا أفضل وأكثر أمانًا. يقوم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Eco Food Tester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باختبار طعامك باستخدام إبرة للتحقق من النترات في عناصر الطعام. كما نعلم جميعًا، هناك 17 هدفًا للتنمية المستدامة والتي نهدف جميعًا إلى تحقيقها بحلول عام 2030. في فكرتنا، قمنا بدمج الهدف 12: الاستهلاك والإنتاج المسؤولان. يتم توصيل إبرة الكشف أسفل الجهاز مباشرة. نظرًا لكونها إبرة حساسة، فإنها ستشعر بالنترات والمواد الكيميائية الموجودة في الطعام. سيتم توفير مجموعة تعقيم للتأكد من أن الإبرة نظيفة قبل الاستخدام وسيتم تنظيفها قبل تصديرها أيضًا. شاشة العرض التي يتم وضعها أعلى الجانب الأمامي للجهاز تزود القارئ بالتركيب الكيميائي ومستوى الأمان للمواد الغذائية، ولوحة التعليمات موجودة على وجه الجهاز. يوفر البيانات إذا كان أحد العناصر الغذائية آمنًا للأكل، كما أنه يعرض كيفية طهي العنصر الغذائي لضمان عدم إهدار العناصر الغذائية الموجودة في المواد الغذائية. </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F4AE8592-7355-0146-920F-67E30E60FE7B}"/>
              </a:ext>
            </a:extLst>
          </p:cNvPr>
          <p:cNvGrpSpPr/>
          <p:nvPr/>
        </p:nvGrpSpPr>
        <p:grpSpPr>
          <a:xfrm>
            <a:off x="6226856" y="5174136"/>
            <a:ext cx="1822441" cy="412298"/>
            <a:chOff x="4643634" y="4956561"/>
            <a:chExt cx="2008261" cy="454337"/>
          </a:xfrm>
        </p:grpSpPr>
        <p:sp>
          <p:nvSpPr>
            <p:cNvPr id="34" name="Rectangle 33">
              <a:hlinkClick r:id="rId2"/>
              <a:extLst>
                <a:ext uri="{FF2B5EF4-FFF2-40B4-BE49-F238E27FC236}">
                  <a16:creationId xmlns:a16="http://schemas.microsoft.com/office/drawing/2014/main" id="{31306732-D695-CF45-B0AD-CF05BAC9F04D}"/>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35" name="Graphic 34" descr="Play">
              <a:extLst>
                <a:ext uri="{FF2B5EF4-FFF2-40B4-BE49-F238E27FC236}">
                  <a16:creationId xmlns:a16="http://schemas.microsoft.com/office/drawing/2014/main" id="{7422FDF5-91CC-DA43-B060-EAA4CA6709D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0783" y="5025435"/>
              <a:ext cx="322114" cy="322114"/>
            </a:xfrm>
            <a:prstGeom prst="rect">
              <a:avLst/>
            </a:prstGeom>
          </p:spPr>
        </p:pic>
        <p:sp>
          <p:nvSpPr>
            <p:cNvPr id="36" name="TextBox 35">
              <a:extLst>
                <a:ext uri="{FF2B5EF4-FFF2-40B4-BE49-F238E27FC236}">
                  <a16:creationId xmlns:a16="http://schemas.microsoft.com/office/drawing/2014/main" id="{7F8EF5ED-BD54-6648-9854-33155623BD0B}"/>
                </a:ext>
              </a:extLst>
            </p:cNvPr>
            <p:cNvSpPr txBox="1"/>
            <p:nvPr/>
          </p:nvSpPr>
          <p:spPr>
            <a:xfrm>
              <a:off x="5376011" y="5044738"/>
              <a:ext cx="1098997"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37" name="Group 36">
            <a:extLst>
              <a:ext uri="{FF2B5EF4-FFF2-40B4-BE49-F238E27FC236}">
                <a16:creationId xmlns:a16="http://schemas.microsoft.com/office/drawing/2014/main" id="{2D70B7F8-A9A9-234E-9C0A-C937258A00E1}"/>
              </a:ext>
            </a:extLst>
          </p:cNvPr>
          <p:cNvGrpSpPr/>
          <p:nvPr/>
        </p:nvGrpSpPr>
        <p:grpSpPr>
          <a:xfrm>
            <a:off x="8263031" y="5174136"/>
            <a:ext cx="1822441" cy="412298"/>
            <a:chOff x="6828090" y="4956561"/>
            <a:chExt cx="2008261" cy="454337"/>
          </a:xfrm>
        </p:grpSpPr>
        <p:sp>
          <p:nvSpPr>
            <p:cNvPr id="38" name="Rectangle 37">
              <a:hlinkClick r:id="rId5"/>
              <a:extLst>
                <a:ext uri="{FF2B5EF4-FFF2-40B4-BE49-F238E27FC236}">
                  <a16:creationId xmlns:a16="http://schemas.microsoft.com/office/drawing/2014/main" id="{5040220B-28DD-D04F-956A-FBA99CD6B78D}"/>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9" name="TextBox 38">
              <a:extLst>
                <a:ext uri="{FF2B5EF4-FFF2-40B4-BE49-F238E27FC236}">
                  <a16:creationId xmlns:a16="http://schemas.microsoft.com/office/drawing/2014/main" id="{7C1046A2-E9DC-D743-A0BE-39D197D91BC5}"/>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41" name="Graphic 40" descr="Projector screen">
              <a:extLst>
                <a:ext uri="{FF2B5EF4-FFF2-40B4-BE49-F238E27FC236}">
                  <a16:creationId xmlns:a16="http://schemas.microsoft.com/office/drawing/2014/main" id="{E8205382-4A77-7548-92A2-589F79B1643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31929" y="5005209"/>
              <a:ext cx="365760" cy="365760"/>
            </a:xfrm>
            <a:prstGeom prst="rect">
              <a:avLst/>
            </a:prstGeom>
          </p:spPr>
        </p:pic>
      </p:grpSp>
      <p:graphicFrame>
        <p:nvGraphicFramePr>
          <p:cNvPr id="44" name="Table 22">
            <a:extLst>
              <a:ext uri="{FF2B5EF4-FFF2-40B4-BE49-F238E27FC236}">
                <a16:creationId xmlns:a16="http://schemas.microsoft.com/office/drawing/2014/main" id="{2153D622-983A-0548-972A-C96FE4C784B9}"/>
              </a:ext>
            </a:extLst>
          </p:cNvPr>
          <p:cNvGraphicFramePr>
            <a:graphicFrameLocks noGrp="1"/>
          </p:cNvGraphicFramePr>
          <p:nvPr>
            <p:extLst>
              <p:ext uri="{D42A27DB-BD31-4B8C-83A1-F6EECF244321}">
                <p14:modId xmlns:p14="http://schemas.microsoft.com/office/powerpoint/2010/main" val="3397277080"/>
              </p:ext>
            </p:extLst>
          </p:nvPr>
        </p:nvGraphicFramePr>
        <p:xfrm>
          <a:off x="279411" y="1993557"/>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Agam kaur Kohli </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8"/>
                        </a:rPr>
                        <a:t>amtesh_1580@rediffmail.com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Apaar Singh Kohli</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apaar2011@gmail.com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461789277"/>
                  </a:ext>
                </a:extLst>
              </a:tr>
            </a:tbl>
          </a:graphicData>
        </a:graphic>
      </p:graphicFrame>
    </p:spTree>
    <p:extLst>
      <p:ext uri="{BB962C8B-B14F-4D97-AF65-F5344CB8AC3E}">
        <p14:creationId xmlns:p14="http://schemas.microsoft.com/office/powerpoint/2010/main" val="35701665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7355271" y="224029"/>
            <a:ext cx="4217773" cy="369332"/>
          </a:xfrm>
          <a:prstGeom prst="rect">
            <a:avLst/>
          </a:prstGeom>
          <a:noFill/>
        </p:spPr>
        <p:txBody>
          <a:bodyPr wrap="square" rtlCol="0">
            <a:spAutoFit/>
          </a:bodyPr>
          <a:lstStyle/>
          <a:p>
            <a:pPr algn="r"/>
            <a:r>
              <a:rPr lang="ar-SA" b="1" dirty="0">
                <a:solidFill>
                  <a:srgbClr val="A18661"/>
                </a:solidFill>
                <a:latin typeface="DIN Next LT Arabic" panose="020B0503020203050203" pitchFamily="34" charset="-78"/>
                <a:cs typeface="DIN Next LT Arabic" panose="020B0503020203050203" pitchFamily="34" charset="-78"/>
              </a:rPr>
              <a:t>فريق دي إن اس</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7355271" y="589365"/>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مجتمع سعيد ومتماسك</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461665"/>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تطبيق للهاتف المحمول يروج لدولة الإمارات العربية المتحدة كوجهة سياحية للزوار المحليين والدوليين باستخدام التقنيات الحديثة مثل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VR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و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AR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و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AI.</a:t>
            </a: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55DC6395-9226-9A44-AE44-8B19EACF0DC7}"/>
              </a:ext>
            </a:extLst>
          </p:cNvPr>
          <p:cNvGrpSpPr/>
          <p:nvPr/>
        </p:nvGrpSpPr>
        <p:grpSpPr>
          <a:xfrm>
            <a:off x="6226856" y="4841965"/>
            <a:ext cx="1822441" cy="412298"/>
            <a:chOff x="4643634" y="4956561"/>
            <a:chExt cx="2008261" cy="454337"/>
          </a:xfrm>
        </p:grpSpPr>
        <p:sp>
          <p:nvSpPr>
            <p:cNvPr id="18" name="Rectangle 17">
              <a:hlinkClick r:id="rId2"/>
              <a:extLst>
                <a:ext uri="{FF2B5EF4-FFF2-40B4-BE49-F238E27FC236}">
                  <a16:creationId xmlns:a16="http://schemas.microsoft.com/office/drawing/2014/main" id="{B7961550-9150-B541-9708-787AD3BC356A}"/>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19" name="Graphic 18" descr="Play">
              <a:extLst>
                <a:ext uri="{FF2B5EF4-FFF2-40B4-BE49-F238E27FC236}">
                  <a16:creationId xmlns:a16="http://schemas.microsoft.com/office/drawing/2014/main" id="{7D8EC608-5029-1A47-ABD4-BD9748AD440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0783" y="5025435"/>
              <a:ext cx="322114" cy="322114"/>
            </a:xfrm>
            <a:prstGeom prst="rect">
              <a:avLst/>
            </a:prstGeom>
          </p:spPr>
        </p:pic>
        <p:sp>
          <p:nvSpPr>
            <p:cNvPr id="20" name="TextBox 19">
              <a:extLst>
                <a:ext uri="{FF2B5EF4-FFF2-40B4-BE49-F238E27FC236}">
                  <a16:creationId xmlns:a16="http://schemas.microsoft.com/office/drawing/2014/main" id="{9B87E8FD-146A-BC4B-8DC9-C8F566812D00}"/>
                </a:ext>
              </a:extLst>
            </p:cNvPr>
            <p:cNvSpPr txBox="1"/>
            <p:nvPr/>
          </p:nvSpPr>
          <p:spPr>
            <a:xfrm>
              <a:off x="5376012" y="5044738"/>
              <a:ext cx="1089836"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21" name="Group 20">
            <a:extLst>
              <a:ext uri="{FF2B5EF4-FFF2-40B4-BE49-F238E27FC236}">
                <a16:creationId xmlns:a16="http://schemas.microsoft.com/office/drawing/2014/main" id="{42E42763-A62E-FC41-994D-2037E963AAF2}"/>
              </a:ext>
            </a:extLst>
          </p:cNvPr>
          <p:cNvGrpSpPr/>
          <p:nvPr/>
        </p:nvGrpSpPr>
        <p:grpSpPr>
          <a:xfrm>
            <a:off x="8263031" y="4841965"/>
            <a:ext cx="1822441" cy="412298"/>
            <a:chOff x="6828090" y="4956561"/>
            <a:chExt cx="2008261" cy="454337"/>
          </a:xfrm>
        </p:grpSpPr>
        <p:sp>
          <p:nvSpPr>
            <p:cNvPr id="22" name="Rectangle 21">
              <a:hlinkClick r:id="rId5"/>
              <a:extLst>
                <a:ext uri="{FF2B5EF4-FFF2-40B4-BE49-F238E27FC236}">
                  <a16:creationId xmlns:a16="http://schemas.microsoft.com/office/drawing/2014/main" id="{507186A3-D8D6-A54B-A2AE-52670EFF8CC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4" name="TextBox 23">
              <a:extLst>
                <a:ext uri="{FF2B5EF4-FFF2-40B4-BE49-F238E27FC236}">
                  <a16:creationId xmlns:a16="http://schemas.microsoft.com/office/drawing/2014/main" id="{CFA2E2EF-3207-F947-945B-8C7B3C29DE7C}"/>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25" name="Graphic 24" descr="Projector screen">
              <a:extLst>
                <a:ext uri="{FF2B5EF4-FFF2-40B4-BE49-F238E27FC236}">
                  <a16:creationId xmlns:a16="http://schemas.microsoft.com/office/drawing/2014/main" id="{51E2272A-4D5A-2941-8F32-334C986A127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31929" y="5005209"/>
              <a:ext cx="365760" cy="365760"/>
            </a:xfrm>
            <a:prstGeom prst="rect">
              <a:avLst/>
            </a:prstGeom>
          </p:spPr>
        </p:pic>
      </p:grpSp>
      <p:graphicFrame>
        <p:nvGraphicFramePr>
          <p:cNvPr id="28" name="Table 22">
            <a:extLst>
              <a:ext uri="{FF2B5EF4-FFF2-40B4-BE49-F238E27FC236}">
                <a16:creationId xmlns:a16="http://schemas.microsoft.com/office/drawing/2014/main" id="{3D635241-DE0F-2441-B006-238A40A74B15}"/>
              </a:ext>
            </a:extLst>
          </p:cNvPr>
          <p:cNvGraphicFramePr>
            <a:graphicFrameLocks noGrp="1"/>
          </p:cNvGraphicFramePr>
          <p:nvPr>
            <p:extLst>
              <p:ext uri="{D42A27DB-BD31-4B8C-83A1-F6EECF244321}">
                <p14:modId xmlns:p14="http://schemas.microsoft.com/office/powerpoint/2010/main" val="3528319217"/>
              </p:ext>
            </p:extLst>
          </p:nvPr>
        </p:nvGraphicFramePr>
        <p:xfrm>
          <a:off x="279411" y="1993557"/>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Saifeddin O S Alghlayini</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8"/>
                        </a:rPr>
                        <a:t>saif123_53@hotmail.com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Abdulrahman Fuzan Fuad AlKhalidi</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st4305@dnschools.com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334176515"/>
                  </a:ext>
                </a:extLst>
              </a:tr>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Sultan Younus Ibrahim Abddulrahman Younus</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ykelbat@gmail.com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165677444"/>
                  </a:ext>
                </a:extLst>
              </a:tr>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Hamad Adel Ali Abdulla Almulla</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1"/>
                        </a:rPr>
                        <a:t>st4578@dnschools.com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908132868"/>
                  </a:ext>
                </a:extLst>
              </a:tr>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Faras Ahmed E Hbal</a:t>
                      </a:r>
                    </a:p>
                    <a:p>
                      <a:pPr marL="0" marR="0" lvl="0" indent="0" algn="r" defTabSz="914400" rtl="1" eaLnBrk="1" fontAlgn="auto" latinLnBrk="0" hangingPunct="1">
                        <a:lnSpc>
                          <a:spcPct val="100000"/>
                        </a:lnSpc>
                        <a:spcBef>
                          <a:spcPts val="0"/>
                        </a:spcBef>
                        <a:spcAft>
                          <a:spcPts val="0"/>
                        </a:spcAft>
                        <a:buClrTx/>
                        <a:buSzTx/>
                        <a:buFontTx/>
                        <a:buNone/>
                        <a:tabLst/>
                        <a:defRPr/>
                      </a:pP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2"/>
                        </a:rPr>
                        <a:t>st6435@dnschools.com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827665853"/>
                  </a:ext>
                </a:extLst>
              </a:tr>
            </a:tbl>
          </a:graphicData>
        </a:graphic>
      </p:graphicFrame>
    </p:spTree>
    <p:extLst>
      <p:ext uri="{BB962C8B-B14F-4D97-AF65-F5344CB8AC3E}">
        <p14:creationId xmlns:p14="http://schemas.microsoft.com/office/powerpoint/2010/main" val="23536770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7355271" y="224029"/>
            <a:ext cx="4217773" cy="369332"/>
          </a:xfrm>
          <a:prstGeom prst="rect">
            <a:avLst/>
          </a:prstGeom>
          <a:noFill/>
        </p:spPr>
        <p:txBody>
          <a:bodyPr wrap="square" rtlCol="0">
            <a:spAutoFit/>
          </a:bodyPr>
          <a:lstStyle/>
          <a:p>
            <a:pPr algn="r"/>
            <a:r>
              <a:rPr lang="ar-SA" b="1" dirty="0">
                <a:solidFill>
                  <a:srgbClr val="A18661"/>
                </a:solidFill>
                <a:latin typeface="DIN Next LT Arabic" panose="020B0503020203050203" pitchFamily="34" charset="-78"/>
                <a:cs typeface="DIN Next LT Arabic" panose="020B0503020203050203" pitchFamily="34" charset="-78"/>
              </a:rPr>
              <a:t>استكشاف العالم الموازي</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7355271" y="589365"/>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مهارات ومعارف تعتمد على الابتكار</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2677656"/>
          </a:xfrm>
          <a:prstGeom prst="rect">
            <a:avLst/>
          </a:prstGeom>
          <a:noFill/>
        </p:spPr>
        <p:txBody>
          <a:bodyPr wrap="square" rtlCol="0">
            <a:spAutoFit/>
          </a:bodyPr>
          <a:lstStyle/>
          <a:p>
            <a:pPr algn="just" rtl="1"/>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تتمثل فكرتنا في إنشاء تطبيق جوال يستخدم التعلم الآلي للتعرف على الأشياء التي تحيط بالأطفال في العالم الحقيقي. باستخدام الواقع المعزز، يحول التطبيق هذه الكائنات إلى مواد تعليمية ويخلق خبرات تعليمية تفاعلية وجذابة وذات صلة. سيعمل التطبيق على حل مشكلة انفصال الطلاب عن المعلمين وتزويدهم بأداة تلبي فضولهم حول العالم المحيط بهم. سيوفر لهم التطبيق خبرات تعليمية ذات صلة وحقيقية وجذابة من خلال: ذو صلة: يوفر إشراك كائنات العالم الحقيقي كمحفزات للتعلم تجربة تعليمية رائعة ذات صلة وجذابة. أصيل: الواقع المعزز يحفز الطلاب على الاستكشاف والتعلم. </a:t>
            </a:r>
            <a:r>
              <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rPr>
              <a:t>Gamification: </a:t>
            </a:r>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رحلة التعلم في عالم موازٍ يسمى </a:t>
            </a:r>
            <a:r>
              <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rPr>
              <a:t>Pandora </a:t>
            </a:r>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يتطلب مساعدة للبقاء على قيد الحياة. من خلال محاولة إنقاذ </a:t>
            </a:r>
            <a:r>
              <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rPr>
              <a:t>Pandora ، </a:t>
            </a:r>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سيشارك الأطفال في مغامرات مختلفة لجمع العناصر وفتح الرموز وحل التحديات وتحقيق مهام إنقاذ مختلفة طوال رحلتهم. نيتيري. هو الشخصية الرئيسية للتطبيق الذي يوجه الأطفال ويساعدهم في حل التحديات. ربط التعلم بالعالم الحقيقي: التوسع في التعلم ليشمل العالم المحيط بما يتجاوز الكتب المدرسية حيث تتاح للطلاب الفرصة للتواصل مع العالم الحقيقي والحصول على فهم عملي لمناهجهم الدراسية. إمكانية الوصول: إن الحلول التعليمية للواقع المعزز ميسورة التكلفة ويمكن الوصول إليها بسهولة حيث يمكن تنزيلها ببساطة على الهواتف الذكية من متجر التطبيقات. توجيه المتعلم: تتميز برامج الواقع المعزز التعليمية بأنها موجهة للمتعلم. الاستدامة: ميزة حاسبة البصمة الكربونية لمساعدة الأطفال على مراقبة بصمتهم الكربونية وتأثيرها على تغير المناخ. يمكن للأطفال كسب مكافآت ونقاط في حالة تحسين بصمتهم الكربونية لإنقاذ العالم الموازي. </a:t>
            </a:r>
            <a:endPar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25E0C4DB-4172-F84D-9F24-A38C4A705008}"/>
              </a:ext>
            </a:extLst>
          </p:cNvPr>
          <p:cNvGrpSpPr/>
          <p:nvPr/>
        </p:nvGrpSpPr>
        <p:grpSpPr>
          <a:xfrm>
            <a:off x="6226856" y="5018013"/>
            <a:ext cx="1822441" cy="412298"/>
            <a:chOff x="4643634" y="4956561"/>
            <a:chExt cx="2008261" cy="454337"/>
          </a:xfrm>
        </p:grpSpPr>
        <p:sp>
          <p:nvSpPr>
            <p:cNvPr id="27" name="Rectangle 26">
              <a:hlinkClick r:id="rId2"/>
              <a:extLst>
                <a:ext uri="{FF2B5EF4-FFF2-40B4-BE49-F238E27FC236}">
                  <a16:creationId xmlns:a16="http://schemas.microsoft.com/office/drawing/2014/main" id="{5740A341-C500-8345-BEBA-1A94E7095A6D}"/>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29" name="Graphic 28" descr="Play">
              <a:extLst>
                <a:ext uri="{FF2B5EF4-FFF2-40B4-BE49-F238E27FC236}">
                  <a16:creationId xmlns:a16="http://schemas.microsoft.com/office/drawing/2014/main" id="{71DDA497-E86A-BF45-990A-DE75B322652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0783" y="5025435"/>
              <a:ext cx="322114" cy="322114"/>
            </a:xfrm>
            <a:prstGeom prst="rect">
              <a:avLst/>
            </a:prstGeom>
          </p:spPr>
        </p:pic>
        <p:sp>
          <p:nvSpPr>
            <p:cNvPr id="30" name="TextBox 29">
              <a:extLst>
                <a:ext uri="{FF2B5EF4-FFF2-40B4-BE49-F238E27FC236}">
                  <a16:creationId xmlns:a16="http://schemas.microsoft.com/office/drawing/2014/main" id="{3940F0E2-B692-BD47-8A59-AFF799AF4CD0}"/>
                </a:ext>
              </a:extLst>
            </p:cNvPr>
            <p:cNvSpPr txBox="1"/>
            <p:nvPr/>
          </p:nvSpPr>
          <p:spPr>
            <a:xfrm>
              <a:off x="5376011" y="5044738"/>
              <a:ext cx="1126478"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31" name="Group 30">
            <a:extLst>
              <a:ext uri="{FF2B5EF4-FFF2-40B4-BE49-F238E27FC236}">
                <a16:creationId xmlns:a16="http://schemas.microsoft.com/office/drawing/2014/main" id="{AC9B7924-7787-8D42-A5F6-68ED8E5CC3D8}"/>
              </a:ext>
            </a:extLst>
          </p:cNvPr>
          <p:cNvGrpSpPr/>
          <p:nvPr/>
        </p:nvGrpSpPr>
        <p:grpSpPr>
          <a:xfrm>
            <a:off x="8263031" y="5018013"/>
            <a:ext cx="1822441" cy="412298"/>
            <a:chOff x="6828090" y="4956561"/>
            <a:chExt cx="2008261" cy="454337"/>
          </a:xfrm>
        </p:grpSpPr>
        <p:sp>
          <p:nvSpPr>
            <p:cNvPr id="32" name="Rectangle 31">
              <a:hlinkClick r:id="rId5"/>
              <a:extLst>
                <a:ext uri="{FF2B5EF4-FFF2-40B4-BE49-F238E27FC236}">
                  <a16:creationId xmlns:a16="http://schemas.microsoft.com/office/drawing/2014/main" id="{A241F2F4-D8E8-1E47-B704-C5AA5C876540}"/>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3" name="TextBox 32">
              <a:extLst>
                <a:ext uri="{FF2B5EF4-FFF2-40B4-BE49-F238E27FC236}">
                  <a16:creationId xmlns:a16="http://schemas.microsoft.com/office/drawing/2014/main" id="{99376379-B6E7-744D-87DD-4D3D23567CCF}"/>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34" name="Graphic 33" descr="Projector screen">
              <a:extLst>
                <a:ext uri="{FF2B5EF4-FFF2-40B4-BE49-F238E27FC236}">
                  <a16:creationId xmlns:a16="http://schemas.microsoft.com/office/drawing/2014/main" id="{9E69FD17-9B05-5F4A-9C05-9D44142287C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31929" y="5005209"/>
              <a:ext cx="365760" cy="365760"/>
            </a:xfrm>
            <a:prstGeom prst="rect">
              <a:avLst/>
            </a:prstGeom>
          </p:spPr>
        </p:pic>
      </p:grpSp>
      <p:graphicFrame>
        <p:nvGraphicFramePr>
          <p:cNvPr id="36" name="Table 22">
            <a:extLst>
              <a:ext uri="{FF2B5EF4-FFF2-40B4-BE49-F238E27FC236}">
                <a16:creationId xmlns:a16="http://schemas.microsoft.com/office/drawing/2014/main" id="{7E0E92C3-E97F-794E-B35C-C7F2A8F6E16E}"/>
              </a:ext>
            </a:extLst>
          </p:cNvPr>
          <p:cNvGraphicFramePr>
            <a:graphicFrameLocks noGrp="1"/>
          </p:cNvGraphicFramePr>
          <p:nvPr>
            <p:extLst>
              <p:ext uri="{D42A27DB-BD31-4B8C-83A1-F6EECF244321}">
                <p14:modId xmlns:p14="http://schemas.microsoft.com/office/powerpoint/2010/main" val="209932560"/>
              </p:ext>
            </p:extLst>
          </p:nvPr>
        </p:nvGraphicFramePr>
        <p:xfrm>
          <a:off x="279410" y="1993557"/>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Mohamed Ahmed Saad</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8"/>
                        </a:rPr>
                        <a:t>gm2014mo01593.mohamed-smf@smgeducation.org</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Samer Khaled Hussein</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samer.ke2008@gmail.com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334176515"/>
                  </a:ext>
                </a:extLst>
              </a:tr>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Sultan Younus Ibrahim Abddulrahman Younus</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ykelbat@gmail.com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165677444"/>
                  </a:ext>
                </a:extLst>
              </a:tr>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Hamad Adel Ali Abdulla Almulla</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1"/>
                        </a:rPr>
                        <a:t>st4578@dnschools.com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908132868"/>
                  </a:ext>
                </a:extLst>
              </a:tr>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Faras Ahmed E Hbal</a:t>
                      </a:r>
                    </a:p>
                    <a:p>
                      <a:pPr marL="0" marR="0" lvl="0" indent="0" algn="r" defTabSz="914400" rtl="1" eaLnBrk="1" fontAlgn="auto" latinLnBrk="0" hangingPunct="1">
                        <a:lnSpc>
                          <a:spcPct val="100000"/>
                        </a:lnSpc>
                        <a:spcBef>
                          <a:spcPts val="0"/>
                        </a:spcBef>
                        <a:spcAft>
                          <a:spcPts val="0"/>
                        </a:spcAft>
                        <a:buClrTx/>
                        <a:buSzTx/>
                        <a:buFontTx/>
                        <a:buNone/>
                        <a:tabLst/>
                        <a:defRPr/>
                      </a:pP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2"/>
                        </a:rPr>
                        <a:t>st6435@dnschools.com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827665853"/>
                  </a:ext>
                </a:extLst>
              </a:tr>
            </a:tbl>
          </a:graphicData>
        </a:graphic>
      </p:graphicFrame>
    </p:spTree>
    <p:extLst>
      <p:ext uri="{BB962C8B-B14F-4D97-AF65-F5344CB8AC3E}">
        <p14:creationId xmlns:p14="http://schemas.microsoft.com/office/powerpoint/2010/main" val="30733164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7355271" y="224029"/>
            <a:ext cx="4217773" cy="369332"/>
          </a:xfrm>
          <a:prstGeom prst="rect">
            <a:avLst/>
          </a:prstGeom>
          <a:noFill/>
        </p:spPr>
        <p:txBody>
          <a:bodyPr wrap="square" rtlCol="0">
            <a:spAutoFit/>
          </a:bodyPr>
          <a:lstStyle/>
          <a:p>
            <a:pPr algn="r"/>
            <a:r>
              <a:rPr lang="ar-SA" b="1" dirty="0">
                <a:solidFill>
                  <a:srgbClr val="A18661"/>
                </a:solidFill>
                <a:latin typeface="DIN Next LT Arabic" panose="020B0503020203050203" pitchFamily="34" charset="-78"/>
                <a:cs typeface="DIN Next LT Arabic" panose="020B0503020203050203" pitchFamily="34" charset="-78"/>
              </a:rPr>
              <a:t>أبطال الإمارات</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7355271" y="589365"/>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تطوير المدن الذكية المستدامة</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1200329"/>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استخدام الذكاء الاصطناعي وإنترنت الأشياء لجمع بيانات حول حركة المرور التي نتجت عن حادث سيارة، ثم حل حركة المرور من خلال التحكم في إشارات المرور والأجهزة الأخرى. المرحلة الأولى هي جمع البيانات حول حركة المرور باستخدام الكاميرات الذكية وبيانات حركة خرائط جوجل وتطبيقات الجوال والطائرات بدون طيار لجمع المعلومات المطلوبة. سيتم استخدام هذه البيانات بواسطة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AI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و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IoT </a:t>
            </a:r>
            <a:r>
              <a:rPr lang="ar-SA" sz="1200" dirty="0">
                <a:solidFill>
                  <a:schemeClr val="tx1">
                    <a:lumMod val="65000"/>
                    <a:lumOff val="35000"/>
                  </a:schemeClr>
                </a:solidFill>
                <a:latin typeface="DIN Next LT Arabic" panose="020B0503020203050203" pitchFamily="34" charset="-78"/>
                <a:cs typeface="DIN Next LT Arabic" panose="020B0503020203050203" pitchFamily="34" charset="-78"/>
              </a:rPr>
              <a:t>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للتحكم في أجهزة مثل: إشارات المرور والشاشات الذكية وتطبيقات الجوال والرسائل النصية القصيرة ومحطة الراديو. </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0858DFD8-215F-944F-924C-3BFA1FD902EA}"/>
              </a:ext>
            </a:extLst>
          </p:cNvPr>
          <p:cNvGrpSpPr/>
          <p:nvPr/>
        </p:nvGrpSpPr>
        <p:grpSpPr>
          <a:xfrm>
            <a:off x="6226856" y="4747634"/>
            <a:ext cx="1822441" cy="412298"/>
            <a:chOff x="4643634" y="4956561"/>
            <a:chExt cx="2008261" cy="454337"/>
          </a:xfrm>
        </p:grpSpPr>
        <p:sp>
          <p:nvSpPr>
            <p:cNvPr id="35" name="Rectangle 34">
              <a:hlinkClick r:id="rId2"/>
              <a:extLst>
                <a:ext uri="{FF2B5EF4-FFF2-40B4-BE49-F238E27FC236}">
                  <a16:creationId xmlns:a16="http://schemas.microsoft.com/office/drawing/2014/main" id="{35C1B609-728B-2E4B-941B-67EABC796DC4}"/>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37" name="Graphic 36" descr="Play">
              <a:extLst>
                <a:ext uri="{FF2B5EF4-FFF2-40B4-BE49-F238E27FC236}">
                  <a16:creationId xmlns:a16="http://schemas.microsoft.com/office/drawing/2014/main" id="{FED7A633-55F3-404E-8F86-1F51E815471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0783" y="5025435"/>
              <a:ext cx="322114" cy="322114"/>
            </a:xfrm>
            <a:prstGeom prst="rect">
              <a:avLst/>
            </a:prstGeom>
          </p:spPr>
        </p:pic>
        <p:sp>
          <p:nvSpPr>
            <p:cNvPr id="38" name="TextBox 37">
              <a:extLst>
                <a:ext uri="{FF2B5EF4-FFF2-40B4-BE49-F238E27FC236}">
                  <a16:creationId xmlns:a16="http://schemas.microsoft.com/office/drawing/2014/main" id="{B766AC72-0689-A54E-B901-F7C1975C3DF1}"/>
                </a:ext>
              </a:extLst>
            </p:cNvPr>
            <p:cNvSpPr txBox="1"/>
            <p:nvPr/>
          </p:nvSpPr>
          <p:spPr>
            <a:xfrm>
              <a:off x="5376012" y="5044738"/>
              <a:ext cx="1062355"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39" name="Group 38">
            <a:extLst>
              <a:ext uri="{FF2B5EF4-FFF2-40B4-BE49-F238E27FC236}">
                <a16:creationId xmlns:a16="http://schemas.microsoft.com/office/drawing/2014/main" id="{6B6C4660-C0CC-8D48-9BA8-D21D7137D042}"/>
              </a:ext>
            </a:extLst>
          </p:cNvPr>
          <p:cNvGrpSpPr/>
          <p:nvPr/>
        </p:nvGrpSpPr>
        <p:grpSpPr>
          <a:xfrm>
            <a:off x="8263031" y="4747634"/>
            <a:ext cx="1822441" cy="412298"/>
            <a:chOff x="6828090" y="4956561"/>
            <a:chExt cx="2008261" cy="454337"/>
          </a:xfrm>
        </p:grpSpPr>
        <p:sp>
          <p:nvSpPr>
            <p:cNvPr id="40" name="Rectangle 39">
              <a:hlinkClick r:id="rId2"/>
              <a:extLst>
                <a:ext uri="{FF2B5EF4-FFF2-40B4-BE49-F238E27FC236}">
                  <a16:creationId xmlns:a16="http://schemas.microsoft.com/office/drawing/2014/main" id="{B44EDCFA-CDDE-C64D-AC79-4560EEE97850}"/>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1" name="TextBox 40">
              <a:extLst>
                <a:ext uri="{FF2B5EF4-FFF2-40B4-BE49-F238E27FC236}">
                  <a16:creationId xmlns:a16="http://schemas.microsoft.com/office/drawing/2014/main" id="{9F83BF75-5B7F-334A-98F1-F7407F73F13B}"/>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42" name="Graphic 41" descr="Projector screen">
              <a:extLst>
                <a:ext uri="{FF2B5EF4-FFF2-40B4-BE49-F238E27FC236}">
                  <a16:creationId xmlns:a16="http://schemas.microsoft.com/office/drawing/2014/main" id="{A584CA69-4181-3541-AEC5-30628EEEAD8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931929" y="5005209"/>
              <a:ext cx="365760" cy="365760"/>
            </a:xfrm>
            <a:prstGeom prst="rect">
              <a:avLst/>
            </a:prstGeom>
          </p:spPr>
        </p:pic>
      </p:grpSp>
      <p:graphicFrame>
        <p:nvGraphicFramePr>
          <p:cNvPr id="43" name="Table 22">
            <a:extLst>
              <a:ext uri="{FF2B5EF4-FFF2-40B4-BE49-F238E27FC236}">
                <a16:creationId xmlns:a16="http://schemas.microsoft.com/office/drawing/2014/main" id="{3117248B-1438-CE4B-8C4D-5346DB7F2F23}"/>
              </a:ext>
            </a:extLst>
          </p:cNvPr>
          <p:cNvGraphicFramePr>
            <a:graphicFrameLocks noGrp="1"/>
          </p:cNvGraphicFramePr>
          <p:nvPr>
            <p:extLst>
              <p:ext uri="{D42A27DB-BD31-4B8C-83A1-F6EECF244321}">
                <p14:modId xmlns:p14="http://schemas.microsoft.com/office/powerpoint/2010/main" val="3273885451"/>
              </p:ext>
            </p:extLst>
          </p:nvPr>
        </p:nvGraphicFramePr>
        <p:xfrm>
          <a:off x="279409" y="1993557"/>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Ahmed F S Alhajjar</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7"/>
                        </a:rPr>
                        <a:t>ahmed.alhajjar@hotmail.com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Ahmed Zaid</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8"/>
                        </a:rPr>
                        <a:t>ahmed27042004@gmail.com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334176515"/>
                  </a:ext>
                </a:extLst>
              </a:tr>
              <a:tr h="646121">
                <a:tc>
                  <a:txBody>
                    <a:bodyPr/>
                    <a:lstStyle/>
                    <a:p>
                      <a:pPr algn="r" rtl="1"/>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Hamad Yousef</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aihjin2014018056@gmail.com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165677444"/>
                  </a:ext>
                </a:extLst>
              </a:tr>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Saif Hassan</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saif_almulla12@icloud.com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908132868"/>
                  </a:ext>
                </a:extLst>
              </a:tr>
            </a:tbl>
          </a:graphicData>
        </a:graphic>
      </p:graphicFrame>
    </p:spTree>
    <p:extLst>
      <p:ext uri="{BB962C8B-B14F-4D97-AF65-F5344CB8AC3E}">
        <p14:creationId xmlns:p14="http://schemas.microsoft.com/office/powerpoint/2010/main" val="11848201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7355271" y="224029"/>
            <a:ext cx="4217773" cy="369332"/>
          </a:xfrm>
          <a:prstGeom prst="rect">
            <a:avLst/>
          </a:prstGeom>
          <a:noFill/>
        </p:spPr>
        <p:txBody>
          <a:bodyPr wrap="square" rtlCol="0">
            <a:spAutoFit/>
          </a:bodyPr>
          <a:lstStyle/>
          <a:p>
            <a:pPr algn="r"/>
            <a:r>
              <a:rPr lang="ar-SA" b="1" dirty="0">
                <a:solidFill>
                  <a:srgbClr val="A18661"/>
                </a:solidFill>
                <a:latin typeface="DIN Next LT Arabic" panose="020B0503020203050203" pitchFamily="34" charset="-78"/>
                <a:cs typeface="DIN Next LT Arabic" panose="020B0503020203050203" pitchFamily="34" charset="-78"/>
              </a:rPr>
              <a:t>قوة اكس اكس</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7355271" y="589365"/>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تطوير المدن الذكية المستدامة</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1569660"/>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تبرز مهمتنا أهمية التخلص قدر الإمكان من الأجهزة الالكترونية التي تؤدي إلى آثار مدمرة و ستكون بدءًا من الإمارات العربية المتحدة. بالنظر إلى ذلك، قررنا التركيز على النفايات الإلكترونية. اكتشفت شركة خاصة - لم تذكر اسمها - بناء على تجربة أنه في الفجيرة يوجد إجمالي ضخم من المخلفات بلغ 43098.817999 طنًا منها الخطرة من بين العديد من الحالات المماثلة الأخرى في مناطق أخرى من الدولة. مع كل احتمالات الآثار الضارة التي تواجهنا بسبب هذه النفايات، تضمن مركبتنا دورة طاقة مستمرة حيث تتم معالجة أجزاء الجسم الإلكتروني لإنتاج وقود للمركبة ذاتية القيادة بمساعدة تطبيق إنترنت الأشياء والذكاء الاصطناعي في عملية كاملة.</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C0DDE944-38F2-6244-91DA-08F174EEE29C}"/>
              </a:ext>
            </a:extLst>
          </p:cNvPr>
          <p:cNvGrpSpPr/>
          <p:nvPr/>
        </p:nvGrpSpPr>
        <p:grpSpPr>
          <a:xfrm>
            <a:off x="6226856" y="4747634"/>
            <a:ext cx="1822441" cy="412298"/>
            <a:chOff x="4643634" y="4956561"/>
            <a:chExt cx="2008261" cy="454337"/>
          </a:xfrm>
        </p:grpSpPr>
        <p:sp>
          <p:nvSpPr>
            <p:cNvPr id="27" name="Rectangle 26">
              <a:hlinkClick r:id="rId2"/>
              <a:extLst>
                <a:ext uri="{FF2B5EF4-FFF2-40B4-BE49-F238E27FC236}">
                  <a16:creationId xmlns:a16="http://schemas.microsoft.com/office/drawing/2014/main" id="{BC466AB9-DADB-B94F-BE00-0E141070F129}"/>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29" name="Graphic 28" descr="Play">
              <a:extLst>
                <a:ext uri="{FF2B5EF4-FFF2-40B4-BE49-F238E27FC236}">
                  <a16:creationId xmlns:a16="http://schemas.microsoft.com/office/drawing/2014/main" id="{9A3F4ECE-DC89-DA41-9942-0425C9322A2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0783" y="5025435"/>
              <a:ext cx="322114" cy="322114"/>
            </a:xfrm>
            <a:prstGeom prst="rect">
              <a:avLst/>
            </a:prstGeom>
          </p:spPr>
        </p:pic>
        <p:sp>
          <p:nvSpPr>
            <p:cNvPr id="30" name="TextBox 29">
              <a:extLst>
                <a:ext uri="{FF2B5EF4-FFF2-40B4-BE49-F238E27FC236}">
                  <a16:creationId xmlns:a16="http://schemas.microsoft.com/office/drawing/2014/main" id="{33B05711-E85B-914F-9957-9F0103328224}"/>
                </a:ext>
              </a:extLst>
            </p:cNvPr>
            <p:cNvSpPr txBox="1"/>
            <p:nvPr/>
          </p:nvSpPr>
          <p:spPr>
            <a:xfrm>
              <a:off x="5376011" y="5044738"/>
              <a:ext cx="1117318"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31" name="Group 30">
            <a:extLst>
              <a:ext uri="{FF2B5EF4-FFF2-40B4-BE49-F238E27FC236}">
                <a16:creationId xmlns:a16="http://schemas.microsoft.com/office/drawing/2014/main" id="{E6855BF2-6B65-5441-8C01-1B192C60AAFD}"/>
              </a:ext>
            </a:extLst>
          </p:cNvPr>
          <p:cNvGrpSpPr/>
          <p:nvPr/>
        </p:nvGrpSpPr>
        <p:grpSpPr>
          <a:xfrm>
            <a:off x="8263031" y="4747634"/>
            <a:ext cx="1822441" cy="412298"/>
            <a:chOff x="6828090" y="4956561"/>
            <a:chExt cx="2008261" cy="454337"/>
          </a:xfrm>
        </p:grpSpPr>
        <p:sp>
          <p:nvSpPr>
            <p:cNvPr id="32" name="Rectangle 31">
              <a:hlinkClick r:id="rId5"/>
              <a:extLst>
                <a:ext uri="{FF2B5EF4-FFF2-40B4-BE49-F238E27FC236}">
                  <a16:creationId xmlns:a16="http://schemas.microsoft.com/office/drawing/2014/main" id="{8CD4C3A2-41AB-1E46-8385-0A7FEDBA00E3}"/>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3" name="TextBox 32">
              <a:extLst>
                <a:ext uri="{FF2B5EF4-FFF2-40B4-BE49-F238E27FC236}">
                  <a16:creationId xmlns:a16="http://schemas.microsoft.com/office/drawing/2014/main" id="{A81D40FC-96A3-8447-9919-6848DDF86417}"/>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34" name="Graphic 33" descr="Projector screen">
              <a:extLst>
                <a:ext uri="{FF2B5EF4-FFF2-40B4-BE49-F238E27FC236}">
                  <a16:creationId xmlns:a16="http://schemas.microsoft.com/office/drawing/2014/main" id="{46257A37-4B98-D04D-BB7F-B89451CDAF7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31929" y="5005209"/>
              <a:ext cx="365760" cy="365760"/>
            </a:xfrm>
            <a:prstGeom prst="rect">
              <a:avLst/>
            </a:prstGeom>
          </p:spPr>
        </p:pic>
      </p:grpSp>
      <p:graphicFrame>
        <p:nvGraphicFramePr>
          <p:cNvPr id="36" name="Table 22">
            <a:extLst>
              <a:ext uri="{FF2B5EF4-FFF2-40B4-BE49-F238E27FC236}">
                <a16:creationId xmlns:a16="http://schemas.microsoft.com/office/drawing/2014/main" id="{AB1F18C4-A1BD-5B40-A6FE-96AB92F73532}"/>
              </a:ext>
            </a:extLst>
          </p:cNvPr>
          <p:cNvGraphicFramePr>
            <a:graphicFrameLocks noGrp="1"/>
          </p:cNvGraphicFramePr>
          <p:nvPr>
            <p:extLst>
              <p:ext uri="{D42A27DB-BD31-4B8C-83A1-F6EECF244321}">
                <p14:modId xmlns:p14="http://schemas.microsoft.com/office/powerpoint/2010/main" val="2311376429"/>
              </p:ext>
            </p:extLst>
          </p:nvPr>
        </p:nvGraphicFramePr>
        <p:xfrm>
          <a:off x="279408" y="1993557"/>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Alghlaya Mohamed Alshehhi</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8"/>
                        </a:rPr>
                        <a:t>alghalya.als@gmail.com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Ryma Ait Tayeb</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aitryma23@gmail.com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334176515"/>
                  </a:ext>
                </a:extLst>
              </a:tr>
              <a:tr h="646121">
                <a:tc>
                  <a:txBody>
                    <a:bodyPr/>
                    <a:lstStyle/>
                    <a:p>
                      <a:r>
                        <a:rPr lang="fi-FI" sz="1200" b="1" dirty="0">
                          <a:solidFill>
                            <a:schemeClr val="tx1">
                              <a:lumMod val="65000"/>
                              <a:lumOff val="35000"/>
                            </a:schemeClr>
                          </a:solidFill>
                          <a:latin typeface="DIN Next LT Arabic" panose="020B0503020203050203" pitchFamily="34" charset="-78"/>
                          <a:cs typeface="DIN Next LT Arabic" panose="020B0503020203050203" pitchFamily="34" charset="-78"/>
                        </a:rPr>
                        <a:t>Sirine Tarek Moubayed</a:t>
                      </a: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sirinemoubayed@gmail.com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165677444"/>
                  </a:ext>
                </a:extLst>
              </a:tr>
            </a:tbl>
          </a:graphicData>
        </a:graphic>
      </p:graphicFrame>
    </p:spTree>
    <p:extLst>
      <p:ext uri="{BB962C8B-B14F-4D97-AF65-F5344CB8AC3E}">
        <p14:creationId xmlns:p14="http://schemas.microsoft.com/office/powerpoint/2010/main" val="28403785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20D53-ABC2-45D5-9810-71611BCAD8B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732AE40B-AE0B-4BBF-9BC8-98CA2C623636}"/>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D263F76F-22FE-4FED-AC35-5F4880C480C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5903" y="-38474"/>
            <a:ext cx="12323806" cy="6934947"/>
          </a:xfrm>
          <a:prstGeom prst="rect">
            <a:avLst/>
          </a:prstGeom>
        </p:spPr>
      </p:pic>
    </p:spTree>
    <p:extLst>
      <p:ext uri="{BB962C8B-B14F-4D97-AF65-F5344CB8AC3E}">
        <p14:creationId xmlns:p14="http://schemas.microsoft.com/office/powerpoint/2010/main" val="733989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A3E0B3-E8DE-41A1-B4A7-29DA4D02972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656411" y="181233"/>
            <a:ext cx="860384" cy="939112"/>
          </a:xfrm>
          <a:prstGeom prst="rect">
            <a:avLst/>
          </a:prstGeom>
        </p:spPr>
      </p:pic>
      <p:sp>
        <p:nvSpPr>
          <p:cNvPr id="7" name="TextBox 6">
            <a:extLst>
              <a:ext uri="{FF2B5EF4-FFF2-40B4-BE49-F238E27FC236}">
                <a16:creationId xmlns:a16="http://schemas.microsoft.com/office/drawing/2014/main" id="{7C31FF44-D332-4374-B837-A6719A036072}"/>
              </a:ext>
            </a:extLst>
          </p:cNvPr>
          <p:cNvSpPr txBox="1"/>
          <p:nvPr/>
        </p:nvSpPr>
        <p:spPr>
          <a:xfrm>
            <a:off x="6248375" y="224029"/>
            <a:ext cx="4217773" cy="369332"/>
          </a:xfrm>
          <a:prstGeom prst="rect">
            <a:avLst/>
          </a:prstGeom>
          <a:noFill/>
        </p:spPr>
        <p:txBody>
          <a:bodyPr wrap="square" rtlCol="0">
            <a:spAutoFit/>
          </a:bodyPr>
          <a:lstStyle/>
          <a:p>
            <a:pPr algn="r" rtl="1"/>
            <a:r>
              <a:rPr lang="ar-EG" b="1" dirty="0">
                <a:solidFill>
                  <a:srgbClr val="A18661"/>
                </a:solidFill>
                <a:latin typeface="DIN Next LT Arabic" panose="020B0503020203050203" pitchFamily="34" charset="-78"/>
                <a:cs typeface="DIN Next LT Arabic" panose="020B0503020203050203" pitchFamily="34" charset="-78"/>
              </a:rPr>
              <a:t>يونيتورز</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6248375" y="593361"/>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مهارات ومعارف تعتمد على الابتكار</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830997"/>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منصة للدروس الخصوصية التي تربط أطفال المدارس بمدرسين طلاب جامعيين في مجموعة واسعة من المجالات مثل الموسيقى والرقص والأكاديميا والرياضة. إن توظيف طلاب الجامعات فقط كمعلمين هو ما يجعلنا فريدين لأن بهذه الطريقة نوفر وظائف لطلاب الجامعة أثناء الدراسة ودروس خصوصية معقولة التكلفة لأطفال المدرسة .</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390C2E1A-129F-1247-BADD-FDE929AFF23A}"/>
              </a:ext>
            </a:extLst>
          </p:cNvPr>
          <p:cNvGrpSpPr/>
          <p:nvPr/>
        </p:nvGrpSpPr>
        <p:grpSpPr>
          <a:xfrm>
            <a:off x="6248375" y="4841965"/>
            <a:ext cx="1822441" cy="412298"/>
            <a:chOff x="4643634" y="4956561"/>
            <a:chExt cx="2008261" cy="454337"/>
          </a:xfrm>
        </p:grpSpPr>
        <p:sp>
          <p:nvSpPr>
            <p:cNvPr id="25" name="Rectangle 24">
              <a:hlinkClick r:id="rId3"/>
              <a:extLst>
                <a:ext uri="{FF2B5EF4-FFF2-40B4-BE49-F238E27FC236}">
                  <a16:creationId xmlns:a16="http://schemas.microsoft.com/office/drawing/2014/main" id="{F76471E2-84B0-B84C-988B-D9AF4A8CCFEE}"/>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Graphic 25" descr="Play">
              <a:extLst>
                <a:ext uri="{FF2B5EF4-FFF2-40B4-BE49-F238E27FC236}">
                  <a16:creationId xmlns:a16="http://schemas.microsoft.com/office/drawing/2014/main" id="{594A9A16-52C3-2E4A-8468-7F2E447A180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60783" y="5025435"/>
              <a:ext cx="322114" cy="322114"/>
            </a:xfrm>
            <a:prstGeom prst="rect">
              <a:avLst/>
            </a:prstGeom>
          </p:spPr>
        </p:pic>
        <p:sp>
          <p:nvSpPr>
            <p:cNvPr id="27" name="TextBox 26">
              <a:extLst>
                <a:ext uri="{FF2B5EF4-FFF2-40B4-BE49-F238E27FC236}">
                  <a16:creationId xmlns:a16="http://schemas.microsoft.com/office/drawing/2014/main" id="{39FC74CE-9E4B-5346-B737-FD75841AF8EF}"/>
                </a:ext>
              </a:extLst>
            </p:cNvPr>
            <p:cNvSpPr txBox="1"/>
            <p:nvPr/>
          </p:nvSpPr>
          <p:spPr>
            <a:xfrm>
              <a:off x="5376012" y="5044738"/>
              <a:ext cx="1203528" cy="271326"/>
            </a:xfrm>
            <a:prstGeom prst="rect">
              <a:avLst/>
            </a:prstGeom>
            <a:noFill/>
          </p:spPr>
          <p:txBody>
            <a:bodyPr wrap="square" rtlCol="0">
              <a:spAutoFit/>
            </a:bodyPr>
            <a:lstStyle/>
            <a:p>
              <a:r>
                <a:rPr lang="ar-SA" sz="10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10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28" name="Group 27">
            <a:extLst>
              <a:ext uri="{FF2B5EF4-FFF2-40B4-BE49-F238E27FC236}">
                <a16:creationId xmlns:a16="http://schemas.microsoft.com/office/drawing/2014/main" id="{4B9A6E47-DA8C-4042-822F-F5FEF458C4D1}"/>
              </a:ext>
            </a:extLst>
          </p:cNvPr>
          <p:cNvGrpSpPr/>
          <p:nvPr/>
        </p:nvGrpSpPr>
        <p:grpSpPr>
          <a:xfrm>
            <a:off x="8284550" y="4841965"/>
            <a:ext cx="1916672" cy="412298"/>
            <a:chOff x="6828090" y="4956561"/>
            <a:chExt cx="2112100" cy="454337"/>
          </a:xfrm>
        </p:grpSpPr>
        <p:sp>
          <p:nvSpPr>
            <p:cNvPr id="29" name="Rectangle 28">
              <a:hlinkClick r:id="rId6"/>
              <a:extLst>
                <a:ext uri="{FF2B5EF4-FFF2-40B4-BE49-F238E27FC236}">
                  <a16:creationId xmlns:a16="http://schemas.microsoft.com/office/drawing/2014/main" id="{159C431A-884A-3041-9FFF-B55F96846FFA}"/>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6ADB0056-0EA3-F848-A841-47F2E1A6BDAF}"/>
                </a:ext>
              </a:extLst>
            </p:cNvPr>
            <p:cNvSpPr txBox="1"/>
            <p:nvPr/>
          </p:nvSpPr>
          <p:spPr>
            <a:xfrm>
              <a:off x="7207725" y="5044738"/>
              <a:ext cx="1732465" cy="271326"/>
            </a:xfrm>
            <a:prstGeom prst="rect">
              <a:avLst/>
            </a:prstGeom>
            <a:noFill/>
          </p:spPr>
          <p:txBody>
            <a:bodyPr wrap="square" rtlCol="0">
              <a:spAutoFit/>
            </a:bodyPr>
            <a:lstStyle/>
            <a:p>
              <a:r>
                <a:rPr lang="ar-SA" sz="10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1000" b="1" dirty="0">
                <a:solidFill>
                  <a:schemeClr val="bg1"/>
                </a:solidFill>
                <a:latin typeface="DIN Next LT Arabic" panose="020B0503020203050203" pitchFamily="34" charset="-78"/>
                <a:cs typeface="DIN Next LT Arabic" panose="020B0503020203050203" pitchFamily="34" charset="-78"/>
              </a:endParaRPr>
            </a:p>
          </p:txBody>
        </p:sp>
        <p:pic>
          <p:nvPicPr>
            <p:cNvPr id="31" name="Graphic 30" descr="Projector screen">
              <a:extLst>
                <a:ext uri="{FF2B5EF4-FFF2-40B4-BE49-F238E27FC236}">
                  <a16:creationId xmlns:a16="http://schemas.microsoft.com/office/drawing/2014/main" id="{65E36941-8620-9147-BFE1-F6D2B4A7AFA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31929" y="5005209"/>
              <a:ext cx="365760" cy="365760"/>
            </a:xfrm>
            <a:prstGeom prst="rect">
              <a:avLst/>
            </a:prstGeom>
          </p:spPr>
        </p:pic>
      </p:grpSp>
      <p:graphicFrame>
        <p:nvGraphicFramePr>
          <p:cNvPr id="32" name="Table 22">
            <a:extLst>
              <a:ext uri="{FF2B5EF4-FFF2-40B4-BE49-F238E27FC236}">
                <a16:creationId xmlns:a16="http://schemas.microsoft.com/office/drawing/2014/main" id="{BE937A0B-79FD-1048-83CC-760183A989EF}"/>
              </a:ext>
            </a:extLst>
          </p:cNvPr>
          <p:cNvGraphicFramePr>
            <a:graphicFrameLocks noGrp="1"/>
          </p:cNvGraphicFramePr>
          <p:nvPr>
            <p:extLst>
              <p:ext uri="{D42A27DB-BD31-4B8C-83A1-F6EECF244321}">
                <p14:modId xmlns:p14="http://schemas.microsoft.com/office/powerpoint/2010/main" val="1164878901"/>
              </p:ext>
            </p:extLst>
          </p:nvPr>
        </p:nvGraphicFramePr>
        <p:xfrm>
          <a:off x="288324" y="1993557"/>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Sai Vamsi Krishna Putta</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geovamsiputta@gmail.com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Farhat Nuha Abdul Rahim</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farhat@theunitors.com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bl>
          </a:graphicData>
        </a:graphic>
      </p:graphicFrame>
    </p:spTree>
    <p:extLst>
      <p:ext uri="{BB962C8B-B14F-4D97-AF65-F5344CB8AC3E}">
        <p14:creationId xmlns:p14="http://schemas.microsoft.com/office/powerpoint/2010/main" val="969202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A3E0B3-E8DE-41A1-B4A7-29DA4D02972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656411" y="181233"/>
            <a:ext cx="860384" cy="939111"/>
          </a:xfrm>
          <a:prstGeom prst="rect">
            <a:avLst/>
          </a:prstGeom>
        </p:spPr>
      </p:pic>
      <p:sp>
        <p:nvSpPr>
          <p:cNvPr id="7" name="TextBox 6">
            <a:extLst>
              <a:ext uri="{FF2B5EF4-FFF2-40B4-BE49-F238E27FC236}">
                <a16:creationId xmlns:a16="http://schemas.microsoft.com/office/drawing/2014/main" id="{7C31FF44-D332-4374-B837-A6719A036072}"/>
              </a:ext>
            </a:extLst>
          </p:cNvPr>
          <p:cNvSpPr txBox="1"/>
          <p:nvPr/>
        </p:nvSpPr>
        <p:spPr>
          <a:xfrm>
            <a:off x="6248375" y="224029"/>
            <a:ext cx="4217773" cy="369332"/>
          </a:xfrm>
          <a:prstGeom prst="rect">
            <a:avLst/>
          </a:prstGeom>
          <a:noFill/>
        </p:spPr>
        <p:txBody>
          <a:bodyPr wrap="square" rtlCol="0">
            <a:spAutoFit/>
          </a:bodyPr>
          <a:lstStyle/>
          <a:p>
            <a:pPr algn="r" rtl="1"/>
            <a:r>
              <a:rPr lang="ar-EG" b="1" dirty="0">
                <a:solidFill>
                  <a:srgbClr val="A18661"/>
                </a:solidFill>
                <a:latin typeface="DIN Next LT Arabic" panose="020B0503020203050203" pitchFamily="34" charset="-78"/>
                <a:cs typeface="DIN Next LT Arabic" panose="020B0503020203050203" pitchFamily="34" charset="-78"/>
              </a:rPr>
              <a:t>داخر</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6248375" y="593361"/>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خدمات مالية مدعومة بالتقنيات المتطورة</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3000821"/>
          </a:xfrm>
          <a:prstGeom prst="rect">
            <a:avLst/>
          </a:prstGeom>
          <a:noFill/>
        </p:spPr>
        <p:txBody>
          <a:bodyPr wrap="square" rtlCol="0">
            <a:spAutoFit/>
          </a:bodyPr>
          <a:lstStyle/>
          <a:p>
            <a:pPr algn="just" rtl="1"/>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في وقت إغلاق </a:t>
            </a:r>
            <a:r>
              <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rPr>
              <a:t>COVID-19 </a:t>
            </a:r>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عندما فقد العديد من الأشخاص وظائفهم وأغلقت العديد من الشركات في جميع أنحاء العالم، أدرك الناس أنهم لا يستطيعون الاعتماد على مصدر واحد للدخل. ومن ثم، بدأ العديد من الأفراد في استثمار أموالهم في أسواق الأسهم والعملات المشفرة، ومع ذلك، وفقًا لـ </a:t>
            </a:r>
            <a:r>
              <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rPr>
              <a:t>Economic Times، </a:t>
            </a:r>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يخسر 90٪ من المستثمرين أموالهم لأنهم لا يجرون أبحاثًا كافية حول ما يستثمرون فيه. و قد يقومون بالبيع بدافع الهلع (البيع الهلعي) عندما ينخفض السوق مما يسمح لعواطفهم بالسيطرة عليهم.</a:t>
            </a:r>
            <a:endPar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endPar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مع داخر، لم يكن التداول أسهل من أي وقت مضى. داخر هو تطبيق جوّال الأول من نوعه الذي يسمح للمستخدمين بإدارة استراتيجيات الاستثمار الخاصة بهم من خلال السماح لهم بتعيين أدوار استثمار مخصصة. تسمح لهم هذه الأدوار بالاستثمار في الشركات التي يحبون إنفاق أموالهم فيها. على سبيل المثال، إذا كان المستخدم يحب استخدام منتجات </a:t>
            </a:r>
            <a:r>
              <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rPr>
              <a:t>Apple، </a:t>
            </a:r>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مما يعني أنه يؤمن بالشركة (على الأقل خلال العامين المقبلين)، فمن المرشح أن يستثمر في أسهم شركة آبل.</a:t>
            </a:r>
            <a:endPar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endPar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بالطبع لا شيء مضمون لأنه لا أحد يستطيع التنبؤ بالمستقبل. لكن داخر يجعلهم أقل عرضة للذعر عند بيع هذه الأسهم لأنهم يؤمنون بالشركة (عن طريق إنفاق المال لشراء المنتجات منهم). هذه استراتيجية يوصي بها العديد من الخبراء "للاستثمار في الشركات / المشاريع التي ترغب في استخدامها / شراء منها بانتظام". كيف يعمل داخر؟ من خلال تحميل إيصالاتهم الأخيرة، يمكن للمستخدمين تعيين نسبة مئوية محددة من إجمالي المبلغ المنفق للاستثمار في نفس الشركة (أو شركة مماثلة من اختيارهم). إن الطريق إلى الحرية المالية يبدأ هنا، في "داخر"!</a:t>
            </a:r>
            <a:endPar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390C2E1A-129F-1247-BADD-FDE929AFF23A}"/>
              </a:ext>
            </a:extLst>
          </p:cNvPr>
          <p:cNvGrpSpPr/>
          <p:nvPr/>
        </p:nvGrpSpPr>
        <p:grpSpPr>
          <a:xfrm>
            <a:off x="6248375" y="5157669"/>
            <a:ext cx="1822441" cy="412298"/>
            <a:chOff x="4643634" y="4956561"/>
            <a:chExt cx="2008261" cy="454337"/>
          </a:xfrm>
        </p:grpSpPr>
        <p:sp>
          <p:nvSpPr>
            <p:cNvPr id="25" name="Rectangle 24">
              <a:hlinkClick r:id="rId3"/>
              <a:extLst>
                <a:ext uri="{FF2B5EF4-FFF2-40B4-BE49-F238E27FC236}">
                  <a16:creationId xmlns:a16="http://schemas.microsoft.com/office/drawing/2014/main" id="{F76471E2-84B0-B84C-988B-D9AF4A8CCFEE}"/>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26" name="Graphic 25" descr="Play">
              <a:extLst>
                <a:ext uri="{FF2B5EF4-FFF2-40B4-BE49-F238E27FC236}">
                  <a16:creationId xmlns:a16="http://schemas.microsoft.com/office/drawing/2014/main" id="{594A9A16-52C3-2E4A-8468-7F2E447A180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60783" y="5025435"/>
              <a:ext cx="322114" cy="322114"/>
            </a:xfrm>
            <a:prstGeom prst="rect">
              <a:avLst/>
            </a:prstGeom>
          </p:spPr>
        </p:pic>
        <p:sp>
          <p:nvSpPr>
            <p:cNvPr id="27" name="TextBox 26">
              <a:extLst>
                <a:ext uri="{FF2B5EF4-FFF2-40B4-BE49-F238E27FC236}">
                  <a16:creationId xmlns:a16="http://schemas.microsoft.com/office/drawing/2014/main" id="{39FC74CE-9E4B-5346-B737-FD75841AF8EF}"/>
                </a:ext>
              </a:extLst>
            </p:cNvPr>
            <p:cNvSpPr txBox="1"/>
            <p:nvPr/>
          </p:nvSpPr>
          <p:spPr>
            <a:xfrm>
              <a:off x="5376011" y="5044738"/>
              <a:ext cx="1130246"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28" name="Group 27">
            <a:extLst>
              <a:ext uri="{FF2B5EF4-FFF2-40B4-BE49-F238E27FC236}">
                <a16:creationId xmlns:a16="http://schemas.microsoft.com/office/drawing/2014/main" id="{4B9A6E47-DA8C-4042-822F-F5FEF458C4D1}"/>
              </a:ext>
            </a:extLst>
          </p:cNvPr>
          <p:cNvGrpSpPr/>
          <p:nvPr/>
        </p:nvGrpSpPr>
        <p:grpSpPr>
          <a:xfrm>
            <a:off x="8284550" y="5157669"/>
            <a:ext cx="1822441" cy="412298"/>
            <a:chOff x="6828090" y="4956561"/>
            <a:chExt cx="2008261" cy="454337"/>
          </a:xfrm>
        </p:grpSpPr>
        <p:sp>
          <p:nvSpPr>
            <p:cNvPr id="29" name="Rectangle 28">
              <a:hlinkClick r:id="rId6"/>
              <a:extLst>
                <a:ext uri="{FF2B5EF4-FFF2-40B4-BE49-F238E27FC236}">
                  <a16:creationId xmlns:a16="http://schemas.microsoft.com/office/drawing/2014/main" id="{159C431A-884A-3041-9FFF-B55F96846FFA}"/>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0" name="TextBox 29">
              <a:extLst>
                <a:ext uri="{FF2B5EF4-FFF2-40B4-BE49-F238E27FC236}">
                  <a16:creationId xmlns:a16="http://schemas.microsoft.com/office/drawing/2014/main" id="{6ADB0056-0EA3-F848-A841-47F2E1A6BDAF}"/>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31" name="Graphic 30" descr="Projector screen">
              <a:extLst>
                <a:ext uri="{FF2B5EF4-FFF2-40B4-BE49-F238E27FC236}">
                  <a16:creationId xmlns:a16="http://schemas.microsoft.com/office/drawing/2014/main" id="{65E36941-8620-9147-BFE1-F6D2B4A7AFA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31929" y="5005209"/>
              <a:ext cx="365760" cy="365760"/>
            </a:xfrm>
            <a:prstGeom prst="rect">
              <a:avLst/>
            </a:prstGeom>
          </p:spPr>
        </p:pic>
      </p:grpSp>
      <p:graphicFrame>
        <p:nvGraphicFramePr>
          <p:cNvPr id="18" name="Table 22">
            <a:extLst>
              <a:ext uri="{FF2B5EF4-FFF2-40B4-BE49-F238E27FC236}">
                <a16:creationId xmlns:a16="http://schemas.microsoft.com/office/drawing/2014/main" id="{2C0B8CAA-67AA-004A-BDC9-8E22F3F5B8AC}"/>
              </a:ext>
            </a:extLst>
          </p:cNvPr>
          <p:cNvGraphicFramePr>
            <a:graphicFrameLocks noGrp="1"/>
          </p:cNvGraphicFramePr>
          <p:nvPr>
            <p:extLst>
              <p:ext uri="{D42A27DB-BD31-4B8C-83A1-F6EECF244321}">
                <p14:modId xmlns:p14="http://schemas.microsoft.com/office/powerpoint/2010/main" val="3250968285"/>
              </p:ext>
            </p:extLst>
          </p:nvPr>
        </p:nvGraphicFramePr>
        <p:xfrm>
          <a:off x="264710" y="1993557"/>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Moustafa farag Khamis Abdelnaby</a:t>
                      </a:r>
                    </a:p>
                    <a:p>
                      <a:pPr algn="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mustafarrag@gmail.com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s-ES" sz="1200" b="1" dirty="0">
                          <a:solidFill>
                            <a:schemeClr val="tx1">
                              <a:lumMod val="65000"/>
                              <a:lumOff val="35000"/>
                            </a:schemeClr>
                          </a:solidFill>
                          <a:latin typeface="DIN Next LT Arabic" panose="020B0503020203050203" pitchFamily="34" charset="-78"/>
                          <a:cs typeface="DIN Next LT Arabic" panose="020B0503020203050203" pitchFamily="34" charset="-78"/>
                        </a:rPr>
                        <a:t>Fatma Samy Abd El </a:t>
                      </a:r>
                      <a:r>
                        <a:rPr lang="es-ES" sz="1200" b="1" dirty="0" err="1">
                          <a:solidFill>
                            <a:schemeClr val="tx1">
                              <a:lumMod val="65000"/>
                              <a:lumOff val="35000"/>
                            </a:schemeClr>
                          </a:solidFill>
                          <a:latin typeface="DIN Next LT Arabic" panose="020B0503020203050203" pitchFamily="34" charset="-78"/>
                          <a:cs typeface="DIN Next LT Arabic" panose="020B0503020203050203" pitchFamily="34" charset="-78"/>
                        </a:rPr>
                        <a:t>Aziz</a:t>
                      </a:r>
                      <a:r>
                        <a:rPr lang="es-ES" sz="1200" b="1" dirty="0">
                          <a:solidFill>
                            <a:schemeClr val="tx1">
                              <a:lumMod val="65000"/>
                              <a:lumOff val="35000"/>
                            </a:schemeClr>
                          </a:solidFill>
                          <a:latin typeface="DIN Next LT Arabic" panose="020B0503020203050203" pitchFamily="34" charset="-78"/>
                          <a:cs typeface="DIN Next LT Arabic" panose="020B0503020203050203" pitchFamily="34" charset="-78"/>
                        </a:rPr>
                        <a:t> </a:t>
                      </a:r>
                      <a:r>
                        <a:rPr lang="es-ES" sz="1200" b="1" dirty="0" err="1">
                          <a:solidFill>
                            <a:schemeClr val="tx1">
                              <a:lumMod val="65000"/>
                              <a:lumOff val="35000"/>
                            </a:schemeClr>
                          </a:solidFill>
                          <a:latin typeface="DIN Next LT Arabic" panose="020B0503020203050203" pitchFamily="34" charset="-78"/>
                          <a:cs typeface="DIN Next LT Arabic" panose="020B0503020203050203" pitchFamily="34" charset="-78"/>
                        </a:rPr>
                        <a:t>Aly</a:t>
                      </a:r>
                      <a:endParaRPr lang="es-ES" sz="12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fatom.s.aly@gmail.com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4064003595"/>
                  </a:ext>
                </a:extLst>
              </a:tr>
            </a:tbl>
          </a:graphicData>
        </a:graphic>
      </p:graphicFrame>
    </p:spTree>
    <p:extLst>
      <p:ext uri="{BB962C8B-B14F-4D97-AF65-F5344CB8AC3E}">
        <p14:creationId xmlns:p14="http://schemas.microsoft.com/office/powerpoint/2010/main" val="3434619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7290099" y="224029"/>
            <a:ext cx="4217773" cy="369332"/>
          </a:xfrm>
          <a:prstGeom prst="rect">
            <a:avLst/>
          </a:prstGeom>
          <a:noFill/>
        </p:spPr>
        <p:txBody>
          <a:bodyPr wrap="square" rtlCol="0">
            <a:spAutoFit/>
          </a:bodyPr>
          <a:lstStyle/>
          <a:p>
            <a:pPr marL="0" algn="r" defTabSz="914400" rtl="1" eaLnBrk="1" latinLnBrk="0" hangingPunct="1"/>
            <a:r>
              <a:rPr lang="ar-SA" b="1" dirty="0">
                <a:solidFill>
                  <a:srgbClr val="A18661"/>
                </a:solidFill>
                <a:latin typeface="DIN Next LT Arabic" panose="020B0503020203050203" pitchFamily="34" charset="-78"/>
                <a:cs typeface="DIN Next LT Arabic" panose="020B0503020203050203" pitchFamily="34" charset="-78"/>
              </a:rPr>
              <a:t>كريب مي</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7290099" y="593361"/>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مجتمع سعيد ومتماسك</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1200329"/>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كريب مي هو سوق افتراضي لبيع وشراء أحذية رياضية أصلية يعمل كوسيط وبائع لتسهيل المعاملة بين المستخدمين. نعمل في آلية العرض والطلب التي تسمح للمشترين والبائعين باختيار أسعارهم الخاصة التي ستسمح لهم بالتحكم في السوق. بالإضافة إلى أن كل منتج يتم بيعه على المنصة يجب أن يمر عبر عملية المصادقة الداخلية الخاصة بنا للتأكد من أن كل حذاء رياضي يلبي فحص الجودة الخاص بنا، حيث يتم بيع العديد من المنتجات المقلدة بسعر أصلي ، ونحن في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Crep</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ME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سنوفرها بشكل آمن وسلس المعاملات لهذه المنتجات.</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E34C995F-CDF6-6745-904B-413D6BF5005E}"/>
              </a:ext>
            </a:extLst>
          </p:cNvPr>
          <p:cNvGrpSpPr/>
          <p:nvPr/>
        </p:nvGrpSpPr>
        <p:grpSpPr>
          <a:xfrm>
            <a:off x="6134124" y="4841965"/>
            <a:ext cx="1822441" cy="412298"/>
            <a:chOff x="4643634" y="4956561"/>
            <a:chExt cx="2008261" cy="454337"/>
          </a:xfrm>
        </p:grpSpPr>
        <p:sp>
          <p:nvSpPr>
            <p:cNvPr id="20" name="Rectangle 19">
              <a:hlinkClick r:id="rId2"/>
              <a:extLst>
                <a:ext uri="{FF2B5EF4-FFF2-40B4-BE49-F238E27FC236}">
                  <a16:creationId xmlns:a16="http://schemas.microsoft.com/office/drawing/2014/main" id="{13B7E3DC-4031-724F-A400-9337DBDC2739}"/>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21" name="Graphic 20" descr="Play">
              <a:extLst>
                <a:ext uri="{FF2B5EF4-FFF2-40B4-BE49-F238E27FC236}">
                  <a16:creationId xmlns:a16="http://schemas.microsoft.com/office/drawing/2014/main" id="{7BFDE9A3-190B-2F4F-85BD-FA7F1BD05A8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0783" y="5025435"/>
              <a:ext cx="322114" cy="322114"/>
            </a:xfrm>
            <a:prstGeom prst="rect">
              <a:avLst/>
            </a:prstGeom>
          </p:spPr>
        </p:pic>
        <p:sp>
          <p:nvSpPr>
            <p:cNvPr id="22" name="TextBox 21">
              <a:extLst>
                <a:ext uri="{FF2B5EF4-FFF2-40B4-BE49-F238E27FC236}">
                  <a16:creationId xmlns:a16="http://schemas.microsoft.com/office/drawing/2014/main" id="{9711AAE6-AD4E-2249-98CF-B3EEA3D78E0F}"/>
                </a:ext>
              </a:extLst>
            </p:cNvPr>
            <p:cNvSpPr txBox="1"/>
            <p:nvPr/>
          </p:nvSpPr>
          <p:spPr>
            <a:xfrm>
              <a:off x="5376012" y="5044738"/>
              <a:ext cx="1137062"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32" name="Group 31">
            <a:extLst>
              <a:ext uri="{FF2B5EF4-FFF2-40B4-BE49-F238E27FC236}">
                <a16:creationId xmlns:a16="http://schemas.microsoft.com/office/drawing/2014/main" id="{B997D95A-5815-6F44-8C92-64BB056648BB}"/>
              </a:ext>
            </a:extLst>
          </p:cNvPr>
          <p:cNvGrpSpPr/>
          <p:nvPr/>
        </p:nvGrpSpPr>
        <p:grpSpPr>
          <a:xfrm>
            <a:off x="8170299" y="4841965"/>
            <a:ext cx="1822441" cy="412298"/>
            <a:chOff x="6828090" y="4956561"/>
            <a:chExt cx="2008261" cy="454337"/>
          </a:xfrm>
        </p:grpSpPr>
        <p:sp>
          <p:nvSpPr>
            <p:cNvPr id="33" name="Rectangle 32">
              <a:hlinkClick r:id="rId5"/>
              <a:extLst>
                <a:ext uri="{FF2B5EF4-FFF2-40B4-BE49-F238E27FC236}">
                  <a16:creationId xmlns:a16="http://schemas.microsoft.com/office/drawing/2014/main" id="{24F6691E-E559-944F-86DC-2384BFC67960}"/>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4" name="TextBox 33">
              <a:extLst>
                <a:ext uri="{FF2B5EF4-FFF2-40B4-BE49-F238E27FC236}">
                  <a16:creationId xmlns:a16="http://schemas.microsoft.com/office/drawing/2014/main" id="{D299893E-9D72-D440-8662-50A7E8165DAA}"/>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35" name="Graphic 34" descr="Projector screen">
              <a:extLst>
                <a:ext uri="{FF2B5EF4-FFF2-40B4-BE49-F238E27FC236}">
                  <a16:creationId xmlns:a16="http://schemas.microsoft.com/office/drawing/2014/main" id="{CA6A5AE9-6631-E143-820E-33779EC7D98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31929" y="5005209"/>
              <a:ext cx="365760" cy="365760"/>
            </a:xfrm>
            <a:prstGeom prst="rect">
              <a:avLst/>
            </a:prstGeom>
          </p:spPr>
        </p:pic>
      </p:grpSp>
      <p:graphicFrame>
        <p:nvGraphicFramePr>
          <p:cNvPr id="37" name="Table 22">
            <a:extLst>
              <a:ext uri="{FF2B5EF4-FFF2-40B4-BE49-F238E27FC236}">
                <a16:creationId xmlns:a16="http://schemas.microsoft.com/office/drawing/2014/main" id="{39C75B19-DE8F-E943-95FF-98CFEB5EF866}"/>
              </a:ext>
            </a:extLst>
          </p:cNvPr>
          <p:cNvGraphicFramePr>
            <a:graphicFrameLocks noGrp="1"/>
          </p:cNvGraphicFramePr>
          <p:nvPr>
            <p:extLst>
              <p:ext uri="{D42A27DB-BD31-4B8C-83A1-F6EECF244321}">
                <p14:modId xmlns:p14="http://schemas.microsoft.com/office/powerpoint/2010/main" val="3843810254"/>
              </p:ext>
            </p:extLst>
          </p:nvPr>
        </p:nvGraphicFramePr>
        <p:xfrm>
          <a:off x="264709" y="1993557"/>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Mahmoud Abdelrazag Salih Suliman</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8"/>
                        </a:rPr>
                        <a:t>mahmoud.s@crepme.com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Sreecharan Malee Malee Srinivasulu</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charan@crepme.com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bl>
          </a:graphicData>
        </a:graphic>
      </p:graphicFrame>
    </p:spTree>
    <p:extLst>
      <p:ext uri="{BB962C8B-B14F-4D97-AF65-F5344CB8AC3E}">
        <p14:creationId xmlns:p14="http://schemas.microsoft.com/office/powerpoint/2010/main" val="2254494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7290099" y="224029"/>
            <a:ext cx="4217773" cy="369332"/>
          </a:xfrm>
          <a:prstGeom prst="rect">
            <a:avLst/>
          </a:prstGeom>
          <a:noFill/>
        </p:spPr>
        <p:txBody>
          <a:bodyPr wrap="square" rtlCol="0">
            <a:spAutoFit/>
          </a:bodyPr>
          <a:lstStyle/>
          <a:p>
            <a:pPr marL="0" algn="r" defTabSz="914400" rtl="1" eaLnBrk="1" latinLnBrk="0" hangingPunct="1"/>
            <a:r>
              <a:rPr lang="ar-SA" b="1" dirty="0" err="1">
                <a:solidFill>
                  <a:srgbClr val="A18661"/>
                </a:solidFill>
                <a:latin typeface="DIN Next LT Arabic" panose="020B0503020203050203" pitchFamily="34" charset="-78"/>
                <a:cs typeface="DIN Next LT Arabic" panose="020B0503020203050203" pitchFamily="34" charset="-78"/>
              </a:rPr>
              <a:t>سايبرينا</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7290099" y="593361"/>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مهارات ومعارف تعتمد على الابتكار</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2446824"/>
          </a:xfrm>
          <a:prstGeom prst="rect">
            <a:avLst/>
          </a:prstGeom>
          <a:noFill/>
        </p:spPr>
        <p:txBody>
          <a:bodyPr wrap="square" rtlCol="0">
            <a:spAutoFit/>
          </a:bodyPr>
          <a:lstStyle/>
          <a:p>
            <a:pPr algn="just" rtl="1"/>
            <a:r>
              <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rPr>
              <a:t>إن تعلم مهارات الأمن السيبراني لغرض الحماية هو حكر على نخبة من المستخدمين فقط في حين الجميع معرض للاختراق وانتهاكات الإنترنت مثل التحرش الإلكتروني، التنمر الإلكتروني، الاحتيال، انتحال الهوية الشخصية، سرقة الحسابات، سرقة الحساب البنكي، الابتزاز الإلكتروني وغيرها من المخاطر الرقمية، كما توجد مخاطر رقمية أخرى تدق باب كل عائلة وهي مرتبطة بجودة الحياة الرقمية كالاستخدام العادل للأجهزة وسلامة المحتوى على الاطفال، هذه جميعها مخاطر تلامس كل بيت.</a:t>
            </a:r>
          </a:p>
          <a:p>
            <a:pPr algn="just" rtl="1"/>
            <a:endPar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rPr>
              <a:t>بعد بحث مطول حول جودة الحياة الرقمية ومخاطر الإنترنت، اكتشفنا في سايبرينا أن قرابة 98% لديهم معرفة بوجود مخاطر أي الغالبية العظمى لديها وعي، السؤال لماذا بالرغم من وجود وعي مازالت الانتهاكات مستمرة؟ فاكتشفنا أمرين، أن الوعي لا يكفي بل يجب التدريب على الأمان والوقاية وجودة الحياة الرقمية وقبل ذلك يجب المرور على المهارات الرقمية الأساسية، وفيما يعد إدخال هذه المهارات إلى المناهج فهو تقدم مبهر إلا أن التدريب يجب أن يلامس أولياء الأمور فهم من سيطبقون ويتابعون، الطفل قد ينسى وقد لا يهتم، والأمر الآخر أنه بعد التدريب وجب وجود متاعب مستمرة، من هنا انطلقنا بمفهوم الكوتشنج في الأمن السيبراني، وهو مفهوم غير مسبوق إطلاقا جاء ليراعي تغيرات الحياة.</a:t>
            </a:r>
          </a:p>
          <a:p>
            <a:pPr algn="just" rtl="1"/>
            <a:endPar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rPr>
              <a:t> تهدف سايبرينا من خلال تطبيقاتها الذكية إلى إنتاج مجموعة من الدورات والبرامج التعليمية الذكية في الأمن السيببراني وجودة الحياة الرقمية مع إتاحة مجموعات تعلم بنظام تعلم الأقران وتقديم التعليم المستمر لهم والمتابعة والدعم الفني، البرامج توافق العديد من الفئات العمرية والخلفيات العلمية - "لا تحكم على السمكة من خلال تسلقها للأشجار" - فنحن نهدف إلى توفير تعليم يراعي الفروقات الفردية، بالإضافة إلى تعزيز المحتوى المكتوب "الكتب الإلكترونية والمطبوعة"، ونعتزم كذلك الخوض في التوعية الصوتية "البودكاست والكتب المسموعة" وذلك لمراعاة مختلف الميول المعرفية لتعلم الإنسان.</a:t>
            </a:r>
            <a:endPar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9E7711A2-9617-274E-B351-210E6DAB172B}"/>
              </a:ext>
            </a:extLst>
          </p:cNvPr>
          <p:cNvGrpSpPr/>
          <p:nvPr/>
        </p:nvGrpSpPr>
        <p:grpSpPr>
          <a:xfrm>
            <a:off x="6134124" y="4841965"/>
            <a:ext cx="1822441" cy="412298"/>
            <a:chOff x="4643634" y="4956561"/>
            <a:chExt cx="2008261" cy="454337"/>
          </a:xfrm>
        </p:grpSpPr>
        <p:sp>
          <p:nvSpPr>
            <p:cNvPr id="18" name="Rectangle 17">
              <a:hlinkClick r:id="rId2"/>
              <a:extLst>
                <a:ext uri="{FF2B5EF4-FFF2-40B4-BE49-F238E27FC236}">
                  <a16:creationId xmlns:a16="http://schemas.microsoft.com/office/drawing/2014/main" id="{5FFB8E5F-A0F4-C44A-9BE5-4736B5CC3FBE}"/>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24" name="Graphic 23" descr="Play">
              <a:extLst>
                <a:ext uri="{FF2B5EF4-FFF2-40B4-BE49-F238E27FC236}">
                  <a16:creationId xmlns:a16="http://schemas.microsoft.com/office/drawing/2014/main" id="{3D6DAF81-E7A9-8645-A9E2-4E622B5BD3E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0783" y="5025435"/>
              <a:ext cx="322114" cy="322114"/>
            </a:xfrm>
            <a:prstGeom prst="rect">
              <a:avLst/>
            </a:prstGeom>
          </p:spPr>
        </p:pic>
        <p:sp>
          <p:nvSpPr>
            <p:cNvPr id="25" name="TextBox 24">
              <a:extLst>
                <a:ext uri="{FF2B5EF4-FFF2-40B4-BE49-F238E27FC236}">
                  <a16:creationId xmlns:a16="http://schemas.microsoft.com/office/drawing/2014/main" id="{11B2193C-BA78-EF48-BA7A-AB9EC98EB73F}"/>
                </a:ext>
              </a:extLst>
            </p:cNvPr>
            <p:cNvSpPr txBox="1"/>
            <p:nvPr/>
          </p:nvSpPr>
          <p:spPr>
            <a:xfrm>
              <a:off x="5376012" y="5044738"/>
              <a:ext cx="109126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26" name="Group 25">
            <a:extLst>
              <a:ext uri="{FF2B5EF4-FFF2-40B4-BE49-F238E27FC236}">
                <a16:creationId xmlns:a16="http://schemas.microsoft.com/office/drawing/2014/main" id="{E077AA9A-B504-0D47-BFCA-3766E536722B}"/>
              </a:ext>
            </a:extLst>
          </p:cNvPr>
          <p:cNvGrpSpPr/>
          <p:nvPr/>
        </p:nvGrpSpPr>
        <p:grpSpPr>
          <a:xfrm>
            <a:off x="8170299" y="4841965"/>
            <a:ext cx="1822441" cy="412298"/>
            <a:chOff x="6828090" y="4956561"/>
            <a:chExt cx="2008261" cy="454337"/>
          </a:xfrm>
        </p:grpSpPr>
        <p:sp>
          <p:nvSpPr>
            <p:cNvPr id="27" name="Rectangle 26">
              <a:hlinkClick r:id="rId5"/>
              <a:extLst>
                <a:ext uri="{FF2B5EF4-FFF2-40B4-BE49-F238E27FC236}">
                  <a16:creationId xmlns:a16="http://schemas.microsoft.com/office/drawing/2014/main" id="{DF4A66F4-6DBE-144F-A5F5-8B5B561184F7}"/>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8" name="TextBox 27">
              <a:extLst>
                <a:ext uri="{FF2B5EF4-FFF2-40B4-BE49-F238E27FC236}">
                  <a16:creationId xmlns:a16="http://schemas.microsoft.com/office/drawing/2014/main" id="{B1436A95-E88A-054C-B3EB-20850ACB6EB9}"/>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29" name="Graphic 28" descr="Projector screen">
              <a:extLst>
                <a:ext uri="{FF2B5EF4-FFF2-40B4-BE49-F238E27FC236}">
                  <a16:creationId xmlns:a16="http://schemas.microsoft.com/office/drawing/2014/main" id="{D52CDD62-8556-854A-8C3B-7ECF0ADD6C1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31929" y="5005209"/>
              <a:ext cx="365760" cy="365760"/>
            </a:xfrm>
            <a:prstGeom prst="rect">
              <a:avLst/>
            </a:prstGeom>
          </p:spPr>
        </p:pic>
      </p:grpSp>
      <p:graphicFrame>
        <p:nvGraphicFramePr>
          <p:cNvPr id="31" name="Table 22">
            <a:extLst>
              <a:ext uri="{FF2B5EF4-FFF2-40B4-BE49-F238E27FC236}">
                <a16:creationId xmlns:a16="http://schemas.microsoft.com/office/drawing/2014/main" id="{1925A95F-85B5-2447-8ACC-7BE5BCDA90C7}"/>
              </a:ext>
            </a:extLst>
          </p:cNvPr>
          <p:cNvGraphicFramePr>
            <a:graphicFrameLocks noGrp="1"/>
          </p:cNvGraphicFramePr>
          <p:nvPr>
            <p:extLst>
              <p:ext uri="{D42A27DB-BD31-4B8C-83A1-F6EECF244321}">
                <p14:modId xmlns:p14="http://schemas.microsoft.com/office/powerpoint/2010/main" val="457562641"/>
              </p:ext>
            </p:extLst>
          </p:nvPr>
        </p:nvGraphicFramePr>
        <p:xfrm>
          <a:off x="264709" y="1993557"/>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Abdnour Sami</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8"/>
                        </a:rPr>
                        <a:t>AbdAlnourSami@gmail.com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spTree>
    <p:extLst>
      <p:ext uri="{BB962C8B-B14F-4D97-AF65-F5344CB8AC3E}">
        <p14:creationId xmlns:p14="http://schemas.microsoft.com/office/powerpoint/2010/main" val="487934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7290099" y="224029"/>
            <a:ext cx="4217773" cy="369332"/>
          </a:xfrm>
          <a:prstGeom prst="rect">
            <a:avLst/>
          </a:prstGeom>
          <a:noFill/>
        </p:spPr>
        <p:txBody>
          <a:bodyPr wrap="square" rtlCol="0">
            <a:spAutoFit/>
          </a:bodyPr>
          <a:lstStyle/>
          <a:p>
            <a:pPr marL="0" algn="r" defTabSz="914400" rtl="1" eaLnBrk="1" latinLnBrk="0" hangingPunct="1"/>
            <a:r>
              <a:rPr lang="ar-SA" b="1" dirty="0">
                <a:solidFill>
                  <a:srgbClr val="A18661"/>
                </a:solidFill>
                <a:latin typeface="DIN Next LT Arabic" panose="020B0503020203050203" pitchFamily="34" charset="-78"/>
                <a:cs typeface="DIN Next LT Arabic" panose="020B0503020203050203" pitchFamily="34" charset="-78"/>
              </a:rPr>
              <a:t>خطوة صغيرة </a:t>
            </a:r>
            <a:r>
              <a:rPr lang="en-US" b="1" dirty="0">
                <a:solidFill>
                  <a:srgbClr val="A18661"/>
                </a:solidFill>
                <a:latin typeface="DIN Next LT Arabic" panose="020B0503020203050203" pitchFamily="34" charset="-78"/>
                <a:cs typeface="DIN Next LT Arabic" panose="020B0503020203050203" pitchFamily="34" charset="-78"/>
              </a:rPr>
              <a:t> </a:t>
            </a:r>
            <a:r>
              <a:rPr lang="en-US" dirty="0">
                <a:solidFill>
                  <a:srgbClr val="A18661"/>
                </a:solidFill>
                <a:latin typeface="DIN Next LT Arabic" panose="020B0503020203050203" pitchFamily="34" charset="-78"/>
                <a:cs typeface="DIN Next LT Arabic" panose="020B0503020203050203" pitchFamily="34" charset="-78"/>
              </a:rPr>
              <a:t>  </a:t>
            </a:r>
            <a:r>
              <a:rPr lang="ar-SA" b="1" dirty="0">
                <a:solidFill>
                  <a:srgbClr val="A18661"/>
                </a:solidFill>
                <a:latin typeface="DIN Next LT Arabic" panose="020B0503020203050203" pitchFamily="34" charset="-78"/>
                <a:cs typeface="DIN Next LT Arabic" panose="020B0503020203050203" pitchFamily="34" charset="-78"/>
              </a:rPr>
              <a:t>رجل</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7290099" y="593361"/>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خدمات مالية مدعومة بالتقنيات المتطورة</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1015663"/>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فاست لين هو تطبيق يوفر آلية دفع الكترونية لجميع طرق المواصلات العامة من خلال تقنية التعرف على الوجوه المبنية على الذكاء الاصطناعي. بكل بساطة، تسجل حساب في التطبيق ومن ثم تستطيع استخدام جميع طرق المواصلات العامة، كل ما عليك هو الذهاب و الركوب، سيتعرف النظام عليك ومن ثم يحسب وقت الركوب و الخروج، وبعدها سوف يتكفل النظام بالدفع عنك. وظيفتك الوحيدة هي الركوب والاستمتاع بالرحلة.</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F806D51-B279-6846-AF17-664B9C419933}"/>
              </a:ext>
            </a:extLst>
          </p:cNvPr>
          <p:cNvSpPr txBox="1"/>
          <p:nvPr/>
        </p:nvSpPr>
        <p:spPr>
          <a:xfrm>
            <a:off x="9952548" y="234077"/>
            <a:ext cx="301686" cy="369332"/>
          </a:xfrm>
          <a:prstGeom prst="rect">
            <a:avLst/>
          </a:prstGeom>
          <a:noFill/>
        </p:spPr>
        <p:txBody>
          <a:bodyPr wrap="none" rtlCol="0">
            <a:spAutoFit/>
          </a:bodyPr>
          <a:lstStyle/>
          <a:p>
            <a:r>
              <a:rPr lang="en-EG" b="1" dirty="0">
                <a:solidFill>
                  <a:srgbClr val="A18661"/>
                </a:solidFill>
              </a:rPr>
              <a:t>4</a:t>
            </a:r>
          </a:p>
        </p:txBody>
      </p:sp>
      <p:grpSp>
        <p:nvGrpSpPr>
          <p:cNvPr id="35" name="Group 34">
            <a:extLst>
              <a:ext uri="{FF2B5EF4-FFF2-40B4-BE49-F238E27FC236}">
                <a16:creationId xmlns:a16="http://schemas.microsoft.com/office/drawing/2014/main" id="{1FADD931-A488-EA48-8138-C77935819F27}"/>
              </a:ext>
            </a:extLst>
          </p:cNvPr>
          <p:cNvGrpSpPr/>
          <p:nvPr/>
        </p:nvGrpSpPr>
        <p:grpSpPr>
          <a:xfrm>
            <a:off x="6134124" y="4841965"/>
            <a:ext cx="1822441" cy="412298"/>
            <a:chOff x="4643634" y="4956561"/>
            <a:chExt cx="2008261" cy="454337"/>
          </a:xfrm>
        </p:grpSpPr>
        <p:sp>
          <p:nvSpPr>
            <p:cNvPr id="36" name="Rectangle 35">
              <a:hlinkClick r:id="rId2"/>
              <a:extLst>
                <a:ext uri="{FF2B5EF4-FFF2-40B4-BE49-F238E27FC236}">
                  <a16:creationId xmlns:a16="http://schemas.microsoft.com/office/drawing/2014/main" id="{5B6068ED-DE52-8B40-BFF8-7978912EC5D8}"/>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37" name="Graphic 36" descr="Play">
              <a:extLst>
                <a:ext uri="{FF2B5EF4-FFF2-40B4-BE49-F238E27FC236}">
                  <a16:creationId xmlns:a16="http://schemas.microsoft.com/office/drawing/2014/main" id="{657F87FE-0278-5147-9E96-DE4A1DA965A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0783" y="5025435"/>
              <a:ext cx="322114" cy="322114"/>
            </a:xfrm>
            <a:prstGeom prst="rect">
              <a:avLst/>
            </a:prstGeom>
          </p:spPr>
        </p:pic>
        <p:sp>
          <p:nvSpPr>
            <p:cNvPr id="38" name="TextBox 37">
              <a:extLst>
                <a:ext uri="{FF2B5EF4-FFF2-40B4-BE49-F238E27FC236}">
                  <a16:creationId xmlns:a16="http://schemas.microsoft.com/office/drawing/2014/main" id="{A179780F-71CD-0346-94CF-9CA12A4E6CB3}"/>
                </a:ext>
              </a:extLst>
            </p:cNvPr>
            <p:cNvSpPr txBox="1"/>
            <p:nvPr/>
          </p:nvSpPr>
          <p:spPr>
            <a:xfrm>
              <a:off x="5376011" y="5044738"/>
              <a:ext cx="1127901"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900" b="1" dirty="0">
                <a:solidFill>
                  <a:schemeClr val="bg1"/>
                </a:solidFill>
                <a:latin typeface="DIN Next LT Arabic" panose="020B0503020203050203" pitchFamily="34" charset="-78"/>
                <a:cs typeface="DIN Next LT Arabic" panose="020B0503020203050203" pitchFamily="34" charset="-78"/>
              </a:endParaRPr>
            </a:p>
          </p:txBody>
        </p:sp>
      </p:grpSp>
      <p:grpSp>
        <p:nvGrpSpPr>
          <p:cNvPr id="39" name="Group 38">
            <a:extLst>
              <a:ext uri="{FF2B5EF4-FFF2-40B4-BE49-F238E27FC236}">
                <a16:creationId xmlns:a16="http://schemas.microsoft.com/office/drawing/2014/main" id="{C945B343-E462-D547-AACB-63F226078196}"/>
              </a:ext>
            </a:extLst>
          </p:cNvPr>
          <p:cNvGrpSpPr/>
          <p:nvPr/>
        </p:nvGrpSpPr>
        <p:grpSpPr>
          <a:xfrm>
            <a:off x="8170299" y="4841965"/>
            <a:ext cx="1822441" cy="412298"/>
            <a:chOff x="6828090" y="4956561"/>
            <a:chExt cx="2008261" cy="454337"/>
          </a:xfrm>
        </p:grpSpPr>
        <p:sp>
          <p:nvSpPr>
            <p:cNvPr id="40" name="Rectangle 39">
              <a:hlinkClick r:id="rId5"/>
              <a:extLst>
                <a:ext uri="{FF2B5EF4-FFF2-40B4-BE49-F238E27FC236}">
                  <a16:creationId xmlns:a16="http://schemas.microsoft.com/office/drawing/2014/main" id="{D4382E49-732B-4E49-AE86-9240F6A987B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1" name="TextBox 40">
              <a:extLst>
                <a:ext uri="{FF2B5EF4-FFF2-40B4-BE49-F238E27FC236}">
                  <a16:creationId xmlns:a16="http://schemas.microsoft.com/office/drawing/2014/main" id="{11CC1F20-77C9-FB4C-A7D0-047B95B7ED21}"/>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42" name="Graphic 41" descr="Projector screen">
              <a:extLst>
                <a:ext uri="{FF2B5EF4-FFF2-40B4-BE49-F238E27FC236}">
                  <a16:creationId xmlns:a16="http://schemas.microsoft.com/office/drawing/2014/main" id="{EFFBBD10-6FF3-CE42-9E2C-1E21B756E3B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31929" y="5005209"/>
              <a:ext cx="365760" cy="365760"/>
            </a:xfrm>
            <a:prstGeom prst="rect">
              <a:avLst/>
            </a:prstGeom>
          </p:spPr>
        </p:pic>
      </p:grpSp>
      <p:graphicFrame>
        <p:nvGraphicFramePr>
          <p:cNvPr id="44" name="Table 22">
            <a:extLst>
              <a:ext uri="{FF2B5EF4-FFF2-40B4-BE49-F238E27FC236}">
                <a16:creationId xmlns:a16="http://schemas.microsoft.com/office/drawing/2014/main" id="{75F79637-82DF-124A-A80F-3B4FC0EB6E11}"/>
              </a:ext>
            </a:extLst>
          </p:cNvPr>
          <p:cNvGraphicFramePr>
            <a:graphicFrameLocks noGrp="1"/>
          </p:cNvGraphicFramePr>
          <p:nvPr>
            <p:extLst>
              <p:ext uri="{D42A27DB-BD31-4B8C-83A1-F6EECF244321}">
                <p14:modId xmlns:p14="http://schemas.microsoft.com/office/powerpoint/2010/main" val="3628910356"/>
              </p:ext>
            </p:extLst>
          </p:nvPr>
        </p:nvGraphicFramePr>
        <p:xfrm>
          <a:off x="264708" y="1993557"/>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Momen Mahmoud Ahmed Odeh</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8"/>
                        </a:rPr>
                        <a:t>momen.odeh.a9@gmail.com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Muna Dahir Ali Yusuf</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9"/>
                        </a:rPr>
                        <a:t>muna.d.ali@hotmail.com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Lamiaa Khaled Ismaeil Ahmed Hussein</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0"/>
                        </a:rPr>
                        <a:t>lamy1199@hotmail.com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endParaRPr>
                    </a:p>
                  </a:txBody>
                  <a:tcPr/>
                </a:tc>
                <a:extLst>
                  <a:ext uri="{0D108BD9-81ED-4DB2-BD59-A6C34878D82A}">
                    <a16:rowId xmlns:a16="http://schemas.microsoft.com/office/drawing/2014/main" val="344770715"/>
                  </a:ext>
                </a:extLst>
              </a:tr>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Henok Ali Umer</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11"/>
                        </a:rPr>
                        <a:t>henokali1@gmail.com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endParaRPr>
                    </a:p>
                  </a:txBody>
                  <a:tcPr/>
                </a:tc>
                <a:extLst>
                  <a:ext uri="{0D108BD9-81ED-4DB2-BD59-A6C34878D82A}">
                    <a16:rowId xmlns:a16="http://schemas.microsoft.com/office/drawing/2014/main" val="3981023184"/>
                  </a:ext>
                </a:extLst>
              </a:tr>
            </a:tbl>
          </a:graphicData>
        </a:graphic>
      </p:graphicFrame>
    </p:spTree>
    <p:extLst>
      <p:ext uri="{BB962C8B-B14F-4D97-AF65-F5344CB8AC3E}">
        <p14:creationId xmlns:p14="http://schemas.microsoft.com/office/powerpoint/2010/main" val="2365638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31FF44-D332-4374-B837-A6719A036072}"/>
              </a:ext>
            </a:extLst>
          </p:cNvPr>
          <p:cNvSpPr txBox="1"/>
          <p:nvPr/>
        </p:nvSpPr>
        <p:spPr>
          <a:xfrm>
            <a:off x="7290099" y="224029"/>
            <a:ext cx="4217773" cy="369332"/>
          </a:xfrm>
          <a:prstGeom prst="rect">
            <a:avLst/>
          </a:prstGeom>
          <a:noFill/>
        </p:spPr>
        <p:txBody>
          <a:bodyPr wrap="square" rtlCol="0">
            <a:spAutoFit/>
          </a:bodyPr>
          <a:lstStyle/>
          <a:p>
            <a:pPr marL="0" algn="r" defTabSz="914400" rtl="1" eaLnBrk="1" latinLnBrk="0" hangingPunct="1"/>
            <a:r>
              <a:rPr lang="ar-SA" b="1" dirty="0">
                <a:solidFill>
                  <a:srgbClr val="A18661"/>
                </a:solidFill>
                <a:latin typeface="DIN Next LT Arabic" panose="020B0503020203050203" pitchFamily="34" charset="-78"/>
                <a:cs typeface="DIN Next LT Arabic" panose="020B0503020203050203" pitchFamily="34" charset="-78"/>
              </a:rPr>
              <a:t>طاقة</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222ABA08-2922-4B91-AC86-CE3E9024C88B}"/>
              </a:ext>
            </a:extLst>
          </p:cNvPr>
          <p:cNvSpPr txBox="1"/>
          <p:nvPr/>
        </p:nvSpPr>
        <p:spPr>
          <a:xfrm>
            <a:off x="7290099" y="593361"/>
            <a:ext cx="4217773" cy="307777"/>
          </a:xfrm>
          <a:prstGeom prst="rect">
            <a:avLst/>
          </a:prstGeom>
          <a:noFill/>
        </p:spPr>
        <p:txBody>
          <a:bodyPr wrap="square" rtlCol="0">
            <a:spAutoFit/>
          </a:bodyPr>
          <a:lstStyle/>
          <a:p>
            <a:pPr algn="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حكومة رقمية تتسم بالمرونة والاستباقية</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EEB1396A-ADB3-497A-9984-499E4AFEDF9F}"/>
              </a:ext>
            </a:extLst>
          </p:cNvPr>
          <p:cNvSpPr txBox="1"/>
          <p:nvPr/>
        </p:nvSpPr>
        <p:spPr>
          <a:xfrm>
            <a:off x="10312655"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42B0CA80-2D16-4936-B829-DD08602813BC}"/>
              </a:ext>
            </a:extLst>
          </p:cNvPr>
          <p:cNvSpPr txBox="1"/>
          <p:nvPr/>
        </p:nvSpPr>
        <p:spPr>
          <a:xfrm>
            <a:off x="2875006" y="1575035"/>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13" name="TextBox 12">
            <a:extLst>
              <a:ext uri="{FF2B5EF4-FFF2-40B4-BE49-F238E27FC236}">
                <a16:creationId xmlns:a16="http://schemas.microsoft.com/office/drawing/2014/main" id="{F29365F5-F93E-42FC-BF1B-B66A60E5FE1C}"/>
              </a:ext>
            </a:extLst>
          </p:cNvPr>
          <p:cNvSpPr txBox="1"/>
          <p:nvPr/>
        </p:nvSpPr>
        <p:spPr>
          <a:xfrm>
            <a:off x="6134124" y="2102020"/>
            <a:ext cx="5438920" cy="830997"/>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برنامج حسابي دقيق يعمل على تحليل معلومات قطاع الطاقة في الإمارات بحيث يساعد في اتخاذ القرار في خفض انبعاثات الكربون وتقليل تكلفة انتاج الكهرباء ومعرفة أفضل للخطط المستقبلية لتوسعة السعة الإنتاجية حسب مصادر الطاقة (الغاز والطاقة النووية والطاقة النظيفة).</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cxnSp>
        <p:nvCxnSpPr>
          <p:cNvPr id="23" name="Straight Connector 22">
            <a:extLst>
              <a:ext uri="{FF2B5EF4-FFF2-40B4-BE49-F238E27FC236}">
                <a16:creationId xmlns:a16="http://schemas.microsoft.com/office/drawing/2014/main" id="{DC7A27B6-A263-4607-9BBA-1979E6E3CD74}"/>
              </a:ext>
            </a:extLst>
          </p:cNvPr>
          <p:cNvCxnSpPr>
            <a:cxnSpLocks/>
          </p:cNvCxnSpPr>
          <p:nvPr/>
        </p:nvCxnSpPr>
        <p:spPr>
          <a:xfrm>
            <a:off x="6068952" y="1993557"/>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0D9E47D7-584C-794B-B841-1467837441D5}"/>
              </a:ext>
            </a:extLst>
          </p:cNvPr>
          <p:cNvGrpSpPr/>
          <p:nvPr/>
        </p:nvGrpSpPr>
        <p:grpSpPr>
          <a:xfrm>
            <a:off x="6134123" y="4841965"/>
            <a:ext cx="1822441" cy="412298"/>
            <a:chOff x="6828090" y="4956561"/>
            <a:chExt cx="2008261" cy="454337"/>
          </a:xfrm>
        </p:grpSpPr>
        <p:sp>
          <p:nvSpPr>
            <p:cNvPr id="24" name="Rectangle 23">
              <a:hlinkClick r:id="rId2"/>
              <a:extLst>
                <a:ext uri="{FF2B5EF4-FFF2-40B4-BE49-F238E27FC236}">
                  <a16:creationId xmlns:a16="http://schemas.microsoft.com/office/drawing/2014/main" id="{EA57A60F-5345-1640-901D-6F5F80C8ECBD}"/>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0C4244DD-3D45-A344-B688-E79883A96F74}"/>
                </a:ext>
              </a:extLst>
            </p:cNvPr>
            <p:cNvSpPr txBox="1"/>
            <p:nvPr/>
          </p:nvSpPr>
          <p:spPr>
            <a:xfrm>
              <a:off x="7339411" y="5044738"/>
              <a:ext cx="1496940" cy="254368"/>
            </a:xfrm>
            <a:prstGeom prst="rect">
              <a:avLst/>
            </a:prstGeom>
            <a:noFill/>
          </p:spPr>
          <p:txBody>
            <a:bodyPr wrap="square" rtlCol="0">
              <a:spAutoFit/>
            </a:bodyPr>
            <a:lstStyle/>
            <a:p>
              <a:r>
                <a:rPr lang="ar-SA"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26" name="Graphic 25" descr="Projector screen">
              <a:extLst>
                <a:ext uri="{FF2B5EF4-FFF2-40B4-BE49-F238E27FC236}">
                  <a16:creationId xmlns:a16="http://schemas.microsoft.com/office/drawing/2014/main" id="{A4926B97-32E2-3A4A-8E1A-50702A2E28A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27" name="Table 22">
            <a:extLst>
              <a:ext uri="{FF2B5EF4-FFF2-40B4-BE49-F238E27FC236}">
                <a16:creationId xmlns:a16="http://schemas.microsoft.com/office/drawing/2014/main" id="{4021F747-5AB5-2A47-9E56-E36AF3E2820D}"/>
              </a:ext>
            </a:extLst>
          </p:cNvPr>
          <p:cNvGraphicFramePr>
            <a:graphicFrameLocks noGrp="1"/>
          </p:cNvGraphicFramePr>
          <p:nvPr>
            <p:extLst>
              <p:ext uri="{D42A27DB-BD31-4B8C-83A1-F6EECF244321}">
                <p14:modId xmlns:p14="http://schemas.microsoft.com/office/powerpoint/2010/main" val="907326878"/>
              </p:ext>
            </p:extLst>
          </p:nvPr>
        </p:nvGraphicFramePr>
        <p:xfrm>
          <a:off x="264707" y="1993557"/>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Moza Salim Mohammed Al Naimi</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5"/>
                        </a:rPr>
                        <a:t>mozaalnaimi@googlemail.com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rtl="1"/>
                      <a:r>
                        <a:rPr lang="it-IT" sz="1200" b="1" dirty="0">
                          <a:solidFill>
                            <a:schemeClr val="tx1">
                              <a:lumMod val="65000"/>
                              <a:lumOff val="35000"/>
                            </a:schemeClr>
                          </a:solidFill>
                          <a:latin typeface="DIN Next LT Arabic" panose="020B0503020203050203" pitchFamily="34" charset="-78"/>
                          <a:cs typeface="DIN Next LT Arabic" panose="020B0503020203050203" pitchFamily="34" charset="-78"/>
                        </a:rPr>
                        <a:t>Rashid Khalifa Mohammed Hasan Al Nuaimi</a:t>
                      </a:r>
                    </a:p>
                    <a:p>
                      <a:pPr algn="r"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6"/>
                        </a:rPr>
                        <a:t>ralneaimi@hotmail.com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rtl="1"/>
                      <a:endParaRPr lang="en-US" sz="1200" dirty="0">
                        <a:solidFill>
                          <a:schemeClr val="tx1">
                            <a:lumMod val="65000"/>
                            <a:lumOff val="35000"/>
                          </a:schemeClr>
                        </a:solidFill>
                      </a:endParaRPr>
                    </a:p>
                  </a:txBody>
                  <a:tcPr/>
                </a:tc>
                <a:extLst>
                  <a:ext uri="{0D108BD9-81ED-4DB2-BD59-A6C34878D82A}">
                    <a16:rowId xmlns:a16="http://schemas.microsoft.com/office/drawing/2014/main" val="4064003595"/>
                  </a:ext>
                </a:extLst>
              </a:tr>
            </a:tbl>
          </a:graphicData>
        </a:graphic>
      </p:graphicFrame>
    </p:spTree>
    <p:extLst>
      <p:ext uri="{BB962C8B-B14F-4D97-AF65-F5344CB8AC3E}">
        <p14:creationId xmlns:p14="http://schemas.microsoft.com/office/powerpoint/2010/main" val="2457736579"/>
      </p:ext>
    </p:extLst>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44546A"/>
      </a:dk2>
      <a:lt2>
        <a:srgbClr val="E7E6E6"/>
      </a:lt2>
      <a:accent1>
        <a:srgbClr val="A18661"/>
      </a:accent1>
      <a:accent2>
        <a:srgbClr val="ED7D31"/>
      </a:accent2>
      <a:accent3>
        <a:srgbClr val="A5A5A5"/>
      </a:accent3>
      <a:accent4>
        <a:srgbClr val="FFC000"/>
      </a:accent4>
      <a:accent5>
        <a:srgbClr val="5B9BD5"/>
      </a:accent5>
      <a:accent6>
        <a:srgbClr val="70AD47"/>
      </a:accent6>
      <a:hlink>
        <a:srgbClr val="44546A"/>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TotalTime>
  <Words>4938</Words>
  <Application>Microsoft Office PowerPoint</Application>
  <PresentationFormat>Widescreen</PresentationFormat>
  <Paragraphs>395</Paragraphs>
  <Slides>35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Calibri Light</vt:lpstr>
      <vt:lpstr>DIN Next LT Arabic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Akram Salah</dc:creator>
  <cp:lastModifiedBy>Akram Salah</cp:lastModifiedBy>
  <cp:revision>30</cp:revision>
  <dcterms:created xsi:type="dcterms:W3CDTF">2022-04-14T10:54:38Z</dcterms:created>
  <dcterms:modified xsi:type="dcterms:W3CDTF">2022-04-27T14:02:36Z</dcterms:modified>
</cp:coreProperties>
</file>